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7.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19.xml" ContentType="application/vnd.openxmlformats-officedocument.presentationml.notesSlide+xml"/>
  <Override PartName="/ppt/notesSlides/notesSlide10.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6.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3"/>
  </p:notesMasterIdLst>
  <p:sldIdLst>
    <p:sldId id="256" r:id="rId2"/>
    <p:sldId id="339" r:id="rId3"/>
    <p:sldId id="317" r:id="rId4"/>
    <p:sldId id="258" r:id="rId5"/>
    <p:sldId id="340" r:id="rId6"/>
    <p:sldId id="375" r:id="rId7"/>
    <p:sldId id="386" r:id="rId8"/>
    <p:sldId id="387" r:id="rId9"/>
    <p:sldId id="378" r:id="rId10"/>
    <p:sldId id="401" r:id="rId11"/>
    <p:sldId id="400" r:id="rId12"/>
    <p:sldId id="402" r:id="rId13"/>
    <p:sldId id="403" r:id="rId14"/>
    <p:sldId id="404" r:id="rId15"/>
    <p:sldId id="405" r:id="rId16"/>
    <p:sldId id="406" r:id="rId17"/>
    <p:sldId id="407" r:id="rId18"/>
    <p:sldId id="409" r:id="rId19"/>
    <p:sldId id="411" r:id="rId20"/>
    <p:sldId id="412" r:id="rId21"/>
    <p:sldId id="314" r:id="rId22"/>
  </p:sldIdLst>
  <p:sldSz cx="9144000" cy="6858000" type="screen4x3"/>
  <p:notesSz cx="6858000" cy="9144000"/>
  <p:embeddedFontLst>
    <p:embeddedFont>
      <p:font typeface="Bebas Neue" panose="020B0604020202020204" charset="0"/>
      <p:regular r:id="rId24"/>
    </p:embeddedFont>
    <p:embeddedFont>
      <p:font typeface="Calibri" panose="020F0502020204030204" pitchFamily="34" charset="0"/>
      <p:regular r:id="rId25"/>
      <p:bold r:id="rId26"/>
      <p:italic r:id="rId27"/>
      <p:boldItalic r:id="rId28"/>
    </p:embeddedFont>
    <p:embeddedFont>
      <p:font typeface="Franklin Gothic" panose="020B0604020202020204" charset="0"/>
      <p:regular r:id="rId29"/>
      <p:bold r:id="rId30"/>
      <p:italic r:id="rId31"/>
      <p:boldItalic r:id="rId32"/>
    </p:embeddedFont>
    <p:embeddedFont>
      <p:font typeface="Roboto Condensed" panose="020B0604020202020204" charset="0"/>
      <p:regular r:id="rId33"/>
      <p:bold r:id="rId34"/>
      <p:italic r:id="rId35"/>
      <p:boldItalic r:id="rId36"/>
    </p:embeddedFont>
    <p:embeddedFont>
      <p:font typeface="Roboto Mono"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660066"/>
    <a:srgbClr val="0000DE"/>
    <a:srgbClr val="008000"/>
    <a:srgbClr val="4D7731"/>
    <a:srgbClr val="003366"/>
    <a:srgbClr val="4C004C"/>
    <a:srgbClr val="8EB6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85158" autoAdjust="0"/>
  </p:normalViewPr>
  <p:slideViewPr>
    <p:cSldViewPr snapToGrid="0" snapToObjects="1">
      <p:cViewPr varScale="1">
        <p:scale>
          <a:sx n="72" d="100"/>
          <a:sy n="72" d="100"/>
        </p:scale>
        <p:origin x="134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viewProps" Target="viewProps.xml"/><Relationship Id="rId47"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Arial" pitchFamily="34" charset="0"/>
                <a:sym typeface="Arial"/>
              </a:rPr>
              <a:t>Abrir el Cursor</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El cursor se abre en la sección de Ejecución del bloque PL/SQL con la sentencia OPEN.</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OPEN es una sentencia ejecutable que realiza las siguientes operaciones:</a:t>
            </a:r>
          </a:p>
          <a:p>
            <a:pPr marL="628650" marR="0" lvl="1" indent="-171450" algn="just"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s-MX" sz="1200" b="0" dirty="0">
                <a:latin typeface="Calibri" panose="020F0502020204030204" pitchFamily="34" charset="0"/>
                <a:cs typeface="Arial" pitchFamily="34" charset="0"/>
              </a:rPr>
              <a:t>Dinámicamente se asigna memoria para el área de contexto del cursor.</a:t>
            </a:r>
          </a:p>
          <a:p>
            <a:pPr marL="628650" marR="0" lvl="1" indent="-171450" algn="just"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s-MX" sz="1200" b="0" dirty="0">
                <a:latin typeface="Calibri" panose="020F0502020204030204" pitchFamily="34" charset="0"/>
                <a:cs typeface="Arial" pitchFamily="34" charset="0"/>
              </a:rPr>
              <a:t>Parsea la sentencia SELECT.</a:t>
            </a:r>
          </a:p>
          <a:p>
            <a:pPr marL="628650" marR="0" lvl="1" indent="-171450" algn="just"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s-MX" sz="1200" b="0" dirty="0">
                <a:latin typeface="Calibri" panose="020F0502020204030204" pitchFamily="34" charset="0"/>
                <a:cs typeface="Arial" pitchFamily="34" charset="0"/>
              </a:rPr>
              <a:t>Se examinan los valores de las variables de entrada.</a:t>
            </a:r>
          </a:p>
          <a:p>
            <a:pPr marL="628650" marR="0" lvl="1" indent="-171450" algn="just"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s-MX" sz="1200" b="0" dirty="0">
                <a:latin typeface="Calibri" panose="020F0502020204030204" pitchFamily="34" charset="0"/>
                <a:cs typeface="Arial" pitchFamily="34" charset="0"/>
              </a:rPr>
              <a:t>Identifica el conjunto o set activo que satisface el criterio de búsqueda, basándose en los valores de variables y el contenido de las tablas que forman parte de la consulta.</a:t>
            </a:r>
          </a:p>
          <a:p>
            <a:pPr marL="628650" marR="0" lvl="1" indent="-171450" algn="just" defTabSz="914400" rtl="0" eaLnBrk="1" fontAlgn="auto"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s-MX" sz="1200" b="0" dirty="0">
                <a:latin typeface="Calibri" panose="020F0502020204030204" pitchFamily="34" charset="0"/>
                <a:cs typeface="Arial" pitchFamily="34" charset="0"/>
              </a:rPr>
              <a:t>Posiciona el puntero en la primera fila del conjunto activo.</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Una vez abierto el cursor no se puede volver a abrir hasta que no se cierre.</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la sintaxis:</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a:latin typeface="Calibri" panose="020F0502020204030204" pitchFamily="34" charset="0"/>
                <a:cs typeface="Arial" pitchFamily="34" charset="0"/>
              </a:rPr>
              <a:t>nombre_cursor</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el cursor declarado en la sección de Declaración del bloque PL/SQL.</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Usando los mismo cursores definidos anteriormente, en el ejemplo se abre el cursor CUR_DATO_EMPLEADO y obtendrá la identificación, nombre (nombre y apellido concatenado) y salario de todos los empleados que existen en la tabla EMPLOYEES. Las filas obtenidas serán el Set Activo del cursor cur_dato_empleado.</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4194605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Arial" pitchFamily="34" charset="0"/>
                <a:sym typeface="Arial"/>
              </a:rPr>
              <a:t>Abrir el Cursor</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el ejemplo, se abre el cursor CUR_EMPLEADOS, que es un JOIN de tablas, y obtendrá la identificación, nombre (nombre y apellido concatenado) salario, y nombre del trabajo del todos los empleados. Además, obtiene la ciudad y dirección de donde trabaja. Al usar OUTER JOIN se obtendrá también el empleado que no posee identificación de departamento por lo que el cursor obtendrá a los 107 empleados. Las 107 filas que retorna la sentencia SELECT es el Set Activo del cursor y el puntero del cursor queda posicionado en la primera fila para poder realizar la lectura de cada una de ellas.</a:t>
            </a:r>
          </a:p>
        </p:txBody>
      </p:sp>
    </p:spTree>
    <p:extLst>
      <p:ext uri="{BB962C8B-B14F-4D97-AF65-F5344CB8AC3E}">
        <p14:creationId xmlns:p14="http://schemas.microsoft.com/office/powerpoint/2010/main" val="2039747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Arial" pitchFamily="34" charset="0"/>
                <a:sym typeface="Arial"/>
              </a:rPr>
              <a:t>Abrir el Cursor</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0" dirty="0">
                <a:latin typeface="Calibri" panose="020F0502020204030204" pitchFamily="34" charset="0"/>
                <a:cs typeface="Arial" pitchFamily="34" charset="0"/>
              </a:rPr>
              <a:t>En este ejemplo, se abre el cursor CUR_EMPLEADOS, que es un JOIN de tablas, que obtendrá la identificación, nombre (nombre y apellido concatenado) salario, y nombre del trabajo del todos los empleados. Además, obtiene la ciudad y dirección de donde trabaja. Se considerarán todos los empleados (incluyendo también al empleado que no posee identificación de departamento) que cumplan con la condición de que su trabajo debe estar entre los trabajos cuyo salario promedio es mayor a 10000 (valor de la variable BIND). Las 12 filas que retorna la sentencia SELECT será el Set Activo del cursor y el puntero quedará en la primera fila del Set Activo y se podrán leer cada una las filas.</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74734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Leer datos del Cursor</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La sentencia FETCH: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Lee los datos desde la fila actual en las variables de salida, especificadas en la cláusula INTO. Los datos se almacenan el mismo orden que se leen. La variables deben tener el mismo tipos de datos de los valores que se leen desde el cursor.</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Avanza el puntero a la siguiente fila en el set activo.</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Se puede usar el atributo %NOTFOUND para chequear si el conjunto activo se ha recuperado completamente.</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Para poder leer todas las filas recuperadas en el cursor se debe generar una Iteración.</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la sintaxis:</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a:latin typeface="Calibri" panose="020F0502020204030204" pitchFamily="34" charset="0"/>
                <a:cs typeface="Arial" pitchFamily="34" charset="0"/>
              </a:rPr>
              <a:t>nombre_cursor</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el cursor declarado en la sección de Declaración del bloque PL/SQL.</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a:latin typeface="Calibri" panose="020F0502020204030204" pitchFamily="34" charset="0"/>
                <a:cs typeface="Arial" pitchFamily="34" charset="0"/>
              </a:rPr>
              <a:t>lista_de_variables </a:t>
            </a:r>
            <a:r>
              <a:rPr lang="es-MX" sz="1200" b="0" dirty="0">
                <a:latin typeface="Calibri" panose="020F0502020204030204" pitchFamily="34" charset="0"/>
                <a:cs typeface="Arial" pitchFamily="34" charset="0"/>
              </a:rPr>
              <a:t>o </a:t>
            </a:r>
            <a:r>
              <a:rPr lang="es-MX" sz="1200" b="1" i="1" dirty="0">
                <a:latin typeface="Calibri" panose="020F0502020204030204" pitchFamily="34" charset="0"/>
                <a:cs typeface="Arial" pitchFamily="34" charset="0"/>
              </a:rPr>
              <a:t>registro_PL/SQL</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donde se almacenarán los valores leídos desde el cursor. Se deben declarar previamente y deben ser compatibles en tipo de dato con las columnas seleccionadas en sentencia SELECT del cursor.</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el ejemplo, se define el reg_empleado para guardar los valores de la fila que se leerá del cursor cur_dato_empleado. La identificación del empleado se almacenará en el campo id del registro, el nombre del empleado (primero nombre y apellido concatenado) en el campo nombre del registro y el salario en el campo salario del registro.</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esta caso solo se lee la primera fila del Set Activo y  Para leer todas las filas se debe incorporar una Estructura de Iteración al bloque PL/SQL.</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1811755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Leer Datos del Cursor</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el ejemplo, se definieron las variables v_id_emp, v_nombre,v_trabajo,v_ciudad,v_direcc para almacenar los valores de la fila que se leerán del cursor. Las variables se definieron con un tipo de dato compatible con el valor que cada una de ellas almacenará.  Como ya se mencionó, los valores se almacenarán en el mismo orden que se leen es decir, la identificación del empleado se almacenará en la variable v_id_emp, el nombre del empleado (primero nombre y apellido concatenado) en la variable v_nombre, el nombre del trabajo del empleado en la variable v_trabajo, la ciudad en la que trabaja el empleado en la variable v_ciudad y la dirección en donde trabaja en la variable v_direcc.</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1078171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Leer Datos del Cursor</a:t>
            </a:r>
            <a:endParaRPr lang="es-CL" sz="1200" b="1" i="0" u="none" strike="noStrike" cap="none" dirty="0">
              <a:solidFill>
                <a:srgbClr val="000000"/>
              </a:solidFill>
              <a:latin typeface="Calibri" panose="020F0502020204030204" pitchFamily="34" charset="0"/>
              <a:ea typeface="Arial"/>
              <a:cs typeface="Arial" pitchFamily="34" charset="0"/>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0" dirty="0">
                <a:latin typeface="Calibri" panose="020F0502020204030204" pitchFamily="34" charset="0"/>
                <a:cs typeface="Arial" pitchFamily="34" charset="0"/>
              </a:rPr>
              <a:t>En este ejemplo, se obtendrá información de los empleados cuyo trabajo esté entre los trabajos cuyo salario promedio es mayor a 10000 (valor de la variable BIND). </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0" dirty="0">
                <a:latin typeface="Calibri" panose="020F0502020204030204" pitchFamily="34" charset="0"/>
                <a:cs typeface="Arial" pitchFamily="34" charset="0"/>
              </a:rPr>
              <a:t>se definieron las variables v_id_emp, v_nombre,v_trabajo,v_ciudad,v_direcc para almacenar los valores de la fila que se leerán del cursor. Las variables se definieron con un tipo de dato compatible con el valor que cada una de ellas almacenará.  Como ya se mencionó, los valores se almacenarán en el mismo orden que se leen es decir, la identificación del empleado se almacenará en la variable v_id_emp, el nombre del empleado (primero nombre y apellido concatenado) en la variable v_nombre, el nombre del trabajo del empleado en la variable v_trabajo, la ciudad en la que trabaja el empleado en la variable v_ciudad y la dirección en donde trabaja en la variable v_direcc.</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endParaRPr lang="es-MX" sz="1200" b="0" dirty="0">
              <a:latin typeface="Calibri" panose="020F0502020204030204" pitchFamily="34" charset="0"/>
              <a:cs typeface="Arial" pitchFamily="34" charset="0"/>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851599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Cerrar el Cursor</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La sentencia CLOSE:</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Deshabilita (cierra) el cursor, libera el área de contexto o área de SQL que se le asignó en memoria y el Set Activo también se elimina desde la instancia de la base de datos (memoria).</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Cierra el cursor después de completar el procesamiento de las sentencias FETCH.</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Un cursor puede ser reabierto sólo si éste está cerrado. Si se leen datos desde un cursor después de que éste se ha cerrado entonces la excepción INVALID_CURSOR se producirá.</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El número de cursores abiertos por sesión:</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Es determinado por el parámetro de la Base de Datos OPEN_CURSORS.</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Por defecto es 50.</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la sintaxis:</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a:latin typeface="Calibri" panose="020F0502020204030204" pitchFamily="34" charset="0"/>
                <a:cs typeface="Arial" pitchFamily="34" charset="0"/>
              </a:rPr>
              <a:t>nombre_cursor</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el cursor declarado en la sección de Declaración del bloque PL/SQL.</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el ejemplo, una vez que se ha leído la primera fila del cursor se cierra, liberando de esta manera el área de memoria asignada al Set Activo.</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234696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Cerrar el Cursor</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el ejemplo, al final del bloque se cierra el cursor cur_empleados, lo que significa que el área de memoria asignada para las filas que retornar el cursor se liberará. Si el cursor no se cierra, el área de memoria asignada al cursor seguirá ocupada por las filas que retornó la sentencia SELECT.</a:t>
            </a:r>
          </a:p>
        </p:txBody>
      </p:sp>
    </p:spTree>
    <p:extLst>
      <p:ext uri="{BB962C8B-B14F-4D97-AF65-F5344CB8AC3E}">
        <p14:creationId xmlns:p14="http://schemas.microsoft.com/office/powerpoint/2010/main" val="2678953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dirty="0">
                <a:solidFill>
                  <a:prstClr val="white"/>
                </a:solidFill>
                <a:latin typeface="Calibri"/>
              </a:rPr>
              <a:t>Cerrar el Cursor</a:t>
            </a:r>
            <a:endParaRPr lang="es-CL" sz="1200" b="1" i="0" u="none" strike="noStrike" cap="none" dirty="0">
              <a:solidFill>
                <a:srgbClr val="000000"/>
              </a:solidFill>
              <a:latin typeface="Calibri" panose="020F0502020204030204" pitchFamily="34" charset="0"/>
              <a:ea typeface="Arial"/>
              <a:cs typeface="Arial" pitchFamily="34" charset="0"/>
              <a:sym typeface="Arial"/>
            </a:endParaRP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0" dirty="0">
                <a:latin typeface="Calibri" panose="020F0502020204030204" pitchFamily="34" charset="0"/>
                <a:cs typeface="Arial" pitchFamily="34" charset="0"/>
              </a:rPr>
              <a:t>En este ejemplo, se cierra el cursor cur_empleados, liberando de esta manera el área de memoria que se asignó para las filas que retornó la sentencia SELECT del cursor.</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247253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4151478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7813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Características Generales</a:t>
            </a:r>
            <a:endParaRPr lang="es-MX" sz="1200" b="0" dirty="0">
              <a:latin typeface="Calibri" panose="020F0502020204030204" pitchFamily="34" charset="0"/>
              <a:cs typeface="Calibri" panose="020F0502020204030204" pitchFamily="34" charset="0"/>
            </a:endParaRPr>
          </a:p>
          <a:p>
            <a:pPr marL="0" indent="0" algn="just" eaLnBrk="1" hangingPunct="1">
              <a:lnSpc>
                <a:spcPct val="90000"/>
              </a:lnSpc>
              <a:spcBef>
                <a:spcPct val="0"/>
              </a:spcBef>
              <a:buFont typeface="Arial" panose="020B0604020202020204" pitchFamily="34" charset="0"/>
              <a:buNone/>
            </a:pPr>
            <a:r>
              <a:rPr lang="es-ES" sz="1200" dirty="0">
                <a:latin typeface="Arial" pitchFamily="34" charset="0"/>
                <a:cs typeface="Arial" pitchFamily="34" charset="0"/>
              </a:rPr>
              <a:t>Cuando se construyen bloques PL/SQL, es posible que se tengan que recuperar varias filas de una tabla de base de datos, Como ya sabemos, la sentencia SELECT con cláusula INTO puede retornar solo una fila. Entonces, ¿cómo se puede incorporar al bloque la sentencia SELECT que retorna más de una fila?. La respuesta es que en estos casos, se pueden declarar cursores explícitamente en función de las necesidades de negocio. </a:t>
            </a:r>
          </a:p>
          <a:p>
            <a:pPr marL="0" indent="0" algn="just" eaLnBrk="1" hangingPunct="1">
              <a:lnSpc>
                <a:spcPct val="90000"/>
              </a:lnSpc>
              <a:spcBef>
                <a:spcPct val="0"/>
              </a:spcBef>
              <a:buFont typeface="Arial" panose="020B0604020202020204" pitchFamily="34" charset="0"/>
              <a:buNone/>
            </a:pPr>
            <a:r>
              <a:rPr lang="es-ES" sz="1200" dirty="0">
                <a:latin typeface="Arial" pitchFamily="34" charset="0"/>
                <a:cs typeface="Arial" pitchFamily="34" charset="0"/>
              </a:rPr>
              <a:t>Un cursor declarado por los programadores se denomina cursor explícito y se debe declarar la sección declarativa de un bloque PL/SQL.</a:t>
            </a:r>
            <a:endParaRPr lang="es-MX" sz="1200" b="0" dirty="0">
              <a:latin typeface="Calibri" panose="020F0502020204030204" pitchFamily="34" charset="0"/>
              <a:cs typeface="Calibri" panose="020F0502020204030204" pitchFamily="34" charset="0"/>
            </a:endParaRPr>
          </a:p>
          <a:p>
            <a:pPr marL="171450" indent="-171450" algn="just" eaLnBrk="1" hangingPunct="1">
              <a:lnSpc>
                <a:spcPct val="90000"/>
              </a:lnSpc>
              <a:spcBef>
                <a:spcPct val="0"/>
              </a:spcBef>
              <a:buFont typeface="Arial" panose="020B0604020202020204" pitchFamily="34" charset="0"/>
              <a:buChar char="•"/>
            </a:pPr>
            <a:endParaRPr lang="es-MX" sz="1200" b="0" dirty="0">
              <a:latin typeface="Calibri" panose="020F0502020204030204" pitchFamily="34" charset="0"/>
              <a:cs typeface="Calibri" panose="020F0502020204030204" pitchFamily="34" charset="0"/>
            </a:endParaRPr>
          </a:p>
          <a:p>
            <a:pPr marL="171450" indent="-171450" algn="just" eaLnBrk="1" hangingPunct="1">
              <a:lnSpc>
                <a:spcPct val="90000"/>
              </a:lnSpc>
              <a:spcBef>
                <a:spcPct val="0"/>
              </a:spcBef>
              <a:buFont typeface="Arial" panose="020B0604020202020204" pitchFamily="34" charset="0"/>
              <a:buChar char="•"/>
            </a:pPr>
            <a:endParaRPr lang="es-MX"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511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Características Generales</a:t>
            </a:r>
            <a:endParaRPr lang="es-MX" sz="1200" b="0" dirty="0">
              <a:latin typeface="Calibri" panose="020F0502020204030204" pitchFamily="34" charset="0"/>
              <a:cs typeface="Arial" pitchFamily="34" charset="0"/>
            </a:endParaRP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Los cursores explícitos se emplean para realizar consultas SELECT que pueden devolver cero filas, una o más de una fila.</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Es necesario declarar un cursor explícito cuando se deben recuperar múltiples filas desde la(s) tabla(s).</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La sentencia SELECT del cursor explícito debería obtener los datos e información que es común de todas las filas que se van a procesar en el bloque PL/SQL de acuerdo al contexto en el que se </a:t>
            </a:r>
            <a:r>
              <a:rPr lang="es-MX" sz="1200" b="0">
                <a:latin typeface="Calibri" panose="020F0502020204030204" pitchFamily="34" charset="0"/>
                <a:cs typeface="Arial" pitchFamily="34" charset="0"/>
              </a:rPr>
              <a:t>esté trabajando (</a:t>
            </a:r>
            <a:r>
              <a:rPr lang="es-MX" sz="1200" b="0" dirty="0">
                <a:latin typeface="Calibri" panose="020F0502020204030204" pitchFamily="34" charset="0"/>
                <a:cs typeface="Arial" pitchFamily="34" charset="0"/>
              </a:rPr>
              <a:t>por ejemplo: información común que se requiere para procesar a los empleados, información común de las atenciones médicas, información común de los movimientos bancarios de los clientes, etc. ) </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Los cursores explícitos pueden ser controlados manualmente en el bloque PL/SQL.</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El conjunto de filas retornadas por la sentencia SELECT es llamado Set Activo</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El tamaño del Set Activo es el número de filas que cumplen los criterios de búsqueda de la sentencia SELECT </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Se deben declarar en la sección Declarativa del bloque PL/SQL</a:t>
            </a:r>
          </a:p>
          <a:p>
            <a:pPr marL="171450" indent="-171450" algn="just" eaLnBrk="1" hangingPunct="1">
              <a:lnSpc>
                <a:spcPct val="90000"/>
              </a:lnSpc>
              <a:spcBef>
                <a:spcPct val="0"/>
              </a:spcBef>
              <a:buFont typeface="Arial" panose="020B0604020202020204" pitchFamily="34" charset="0"/>
              <a:buChar char="•"/>
            </a:pPr>
            <a:endParaRPr lang="es-MX" sz="1200" b="0" dirty="0">
              <a:latin typeface="Calibri" panose="020F0502020204030204" pitchFamily="34" charset="0"/>
              <a:cs typeface="Arial" pitchFamily="34" charset="0"/>
            </a:endParaRPr>
          </a:p>
          <a:p>
            <a:pPr marL="0" indent="0" algn="just" eaLnBrk="1" hangingPunct="1">
              <a:lnSpc>
                <a:spcPct val="90000"/>
              </a:lnSpc>
              <a:spcBef>
                <a:spcPct val="0"/>
              </a:spcBef>
              <a:buNone/>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1005582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MX" sz="1200" b="1" dirty="0">
                <a:latin typeface="Calibri" panose="020F0502020204030204" pitchFamily="34" charset="0"/>
                <a:cs typeface="Arial" pitchFamily="34" charset="0"/>
              </a:rPr>
              <a:t>Control de Cursores Explícitos</a:t>
            </a:r>
          </a:p>
          <a:p>
            <a:pPr marL="0" indent="0" algn="just" eaLnBrk="1" hangingPunct="1">
              <a:lnSpc>
                <a:spcPct val="90000"/>
              </a:lnSpc>
              <a:spcBef>
                <a:spcPct val="0"/>
              </a:spcBef>
              <a:buNone/>
            </a:pPr>
            <a:r>
              <a:rPr lang="es-MX" sz="1200" b="0" dirty="0">
                <a:latin typeface="Calibri" panose="020F0502020204030204" pitchFamily="34" charset="0"/>
                <a:cs typeface="Arial" pitchFamily="34" charset="0"/>
              </a:rPr>
              <a:t>Para trabajar con un cursor explícito se requiere:</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Declarar el cursor con la instrucción DECLARE asignándole un nombre y definiendo la estructura de la consulta que será asociada al cursor. Esto permite que se cree un área de SQL con nombre</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Abrir el cursor con la instrucción OPEN que ejecuta la consulta y reemplaza cualquier variable que es referenciada. Las filas identificadas por la consulta son llamadas al set activo y ahora están disponibles para leerlas.</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Recuperar los datos desde el cursor con la instrucción FETCH leyendo cada fila recuperada por el cursor.</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Cerrar el cursor y liberar los recursos con la instrucción CLOSE: liberando así el set activo de filas. Esto hace posible reabrir el cursor para establecer un nuevo set activo.</a:t>
            </a:r>
          </a:p>
          <a:p>
            <a:pPr marL="0" indent="0" algn="just" eaLnBrk="1" hangingPunct="1">
              <a:lnSpc>
                <a:spcPct val="90000"/>
              </a:lnSpc>
              <a:spcBef>
                <a:spcPct val="0"/>
              </a:spcBef>
              <a:buNone/>
            </a:pPr>
            <a:endParaRPr lang="es-MX" sz="1200" b="0" dirty="0">
              <a:latin typeface="Calibri" panose="020F0502020204030204" pitchFamily="34" charset="0"/>
              <a:cs typeface="Arial" pitchFamily="34" charset="0"/>
            </a:endParaRPr>
          </a:p>
          <a:p>
            <a:pPr marL="0" indent="0" algn="just" eaLnBrk="1" hangingPunct="1">
              <a:lnSpc>
                <a:spcPct val="90000"/>
              </a:lnSpc>
              <a:spcBef>
                <a:spcPct val="0"/>
              </a:spcBef>
              <a:buNone/>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2249793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CL" sz="1200" b="1" dirty="0">
                <a:solidFill>
                  <a:prstClr val="white"/>
                </a:solidFill>
                <a:latin typeface="Calibri"/>
              </a:rPr>
              <a:t>Control de Cursores Explícitos</a:t>
            </a:r>
            <a:endParaRPr lang="es-MX" sz="1200" b="0" dirty="0">
              <a:latin typeface="Calibri" panose="020F0502020204030204" pitchFamily="34" charset="0"/>
              <a:cs typeface="Arial" pitchFamily="34" charset="0"/>
            </a:endParaRP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Un programa PL/SQL declara un cursor, abre un cursor, procesa filas devueltas por una consulta y, a continuación, cierra el cursor. El cursor marca la posición actual en el conjunto activo. </a:t>
            </a: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1.- La sentencia CURSOR asigna un nombre a un área de SQL de la instancia de la base de datos y define la estructura de la consulta que será asociada al cursor.</a:t>
            </a: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2.- La sentencia OPEN ejecuta la consulta asociada con el cursor, identifica el set activo y posiciona el cursor en la primera fila. </a:t>
            </a: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2.- La sentencia FETCH recupera la fila actual y avanza el cursor a la siguiente fila hasta que no existan más filas o hasta que se cumpla una condición especificada.</a:t>
            </a: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3.- La sentencia CLOSE libera el cursor</a:t>
            </a:r>
          </a:p>
        </p:txBody>
      </p:sp>
    </p:spTree>
    <p:extLst>
      <p:ext uri="{BB962C8B-B14F-4D97-AF65-F5344CB8AC3E}">
        <p14:creationId xmlns:p14="http://schemas.microsoft.com/office/powerpoint/2010/main" val="3649845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Arial" pitchFamily="34" charset="0"/>
                <a:sym typeface="Arial"/>
              </a:rPr>
              <a:t>Declarar el Cursor</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Se declara en la sección de Declarativa del bloque PL/SQL con la instrucción CURSOR</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El set activo de un cursor es determinado por la sentencia SELECT en la declaración del cursor.</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Una declaración de cursor puede hacer referencia a variables PL/SQL y BIND las que deben ser declaradas antes del cursor.</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Es obligatorio tener una cláusula  INTO para una sentencia SELECT de un cursor explícito. Esta cláusula INTO debe ser utilizada al momento de leer los datos recuperados por el Cursor.</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Si se requiere que el procesamiento de las filas sea en un orden específico, se debe usar la cláusula ORDER BY en la sentencia SELECT.</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0" dirty="0">
                <a:latin typeface="Calibri" panose="020F0502020204030204" pitchFamily="34" charset="0"/>
                <a:cs typeface="Arial" pitchFamily="34" charset="0"/>
              </a:rPr>
              <a:t>El cursor puede ser cualquier sentencia SQL válida que puede incluir todos los elementos de que se pueden usar en una sentencia SELECT, como por ejemplo: funciones (de una fila y de grupo), cláusula group by, joins, subconsultas, etc.</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la sintaxis:</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a:latin typeface="Calibri" panose="020F0502020204030204" pitchFamily="34" charset="0"/>
                <a:cs typeface="Arial" pitchFamily="34" charset="0"/>
              </a:rPr>
              <a:t>nombre_cursor</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un identificador PL/SQL que le da un nombre al cursor.</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MX" sz="1200" b="1" i="1" dirty="0">
                <a:latin typeface="Calibri" panose="020F0502020204030204" pitchFamily="34" charset="0"/>
                <a:cs typeface="Arial" pitchFamily="34" charset="0"/>
              </a:rPr>
              <a:t>sentencia_select</a:t>
            </a:r>
            <a:r>
              <a:rPr lang="es-MX" sz="1200" b="1" dirty="0">
                <a:latin typeface="Calibri" panose="020F0502020204030204" pitchFamily="34" charset="0"/>
                <a:cs typeface="Arial" pitchFamily="34" charset="0"/>
              </a:rPr>
              <a:t>:</a:t>
            </a:r>
            <a:r>
              <a:rPr lang="es-MX" sz="1200" b="0" dirty="0">
                <a:latin typeface="Calibri" panose="020F0502020204030204" pitchFamily="34" charset="0"/>
                <a:cs typeface="Arial" pitchFamily="34" charset="0"/>
              </a:rPr>
              <a:t> es una instrucción o sentencia SQL que debe ser procesada cuyo resultado quedará en el Cursor.</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el primer ejemplo, se define el cursor CUR_DATO_EMPLEADO que obtendrá la identificación, nombre (nombre y apellido concatenado) y salario de todos los empleados que existen en la tabla EMPLOYEES.</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4067342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Arial" pitchFamily="34" charset="0"/>
                <a:sym typeface="Arial"/>
              </a:rPr>
              <a:t>Declarar el Cursor</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En el ejemplo, se declara el cursor CUR_EMPLEADOS, que es un JOIN de tablas, que obtendrá la identificación, nombre (nombre y apellido concatenado) salario, y nombre del trabajo del todos los empleados. Además, obtiene la ciudad y dirección de donde trabaja. Al usar OUTER JOIN se obtendrá también el empleado que no posee identificación de departamento por lo que el cursor obtendrá a los 107 empleados. Si no se usara OUTER JOIN el cursor obtendrá sólo 106 filas.</a:t>
            </a:r>
          </a:p>
        </p:txBody>
      </p:sp>
    </p:spTree>
    <p:extLst>
      <p:ext uri="{BB962C8B-B14F-4D97-AF65-F5344CB8AC3E}">
        <p14:creationId xmlns:p14="http://schemas.microsoft.com/office/powerpoint/2010/main" val="2125306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CL" sz="1200" b="1" i="0" u="none" strike="noStrike" cap="none" dirty="0">
                <a:solidFill>
                  <a:srgbClr val="000000"/>
                </a:solidFill>
                <a:latin typeface="Calibri" panose="020F0502020204030204" pitchFamily="34" charset="0"/>
                <a:ea typeface="Arial"/>
                <a:cs typeface="Arial" pitchFamily="34" charset="0"/>
                <a:sym typeface="Arial"/>
              </a:rPr>
              <a:t>Declarar el Cursor</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0" dirty="0">
                <a:latin typeface="Calibri" panose="020F0502020204030204" pitchFamily="34" charset="0"/>
                <a:cs typeface="Arial" pitchFamily="34" charset="0"/>
              </a:rPr>
              <a:t>En este ejemplo, primero se declara la variable BIND b_salario a la que se le asigna el valor de 10000. Posteriormente, se declara el cursor CUR_EMPLEADOS, que es un JOIN de tablas, que obtendrá la identificación, nombre (nombre y apellido concatenado) salario, y nombre del trabajo del todos los empleados. Además, obtiene la ciudad y dirección de donde trabaja. Se considerarán todos los empleados (incluyendo también al empleado que no posee identificación de departamento) que cumplan con la condición de que su trabajo debe estar entre los trabajos cuyo salario promedio es mayor a 10000 (valor de la variable BIND).</a:t>
            </a:r>
          </a:p>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37831187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79" r:id="rId3"/>
    <p:sldLayoutId id="2147483678" r:id="rId4"/>
    <p:sldLayoutId id="214748367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2587925" y="1604513"/>
            <a:ext cx="6300650" cy="3774287"/>
          </a:xfrm>
          <a:prstGeom prst="rect">
            <a:avLst/>
          </a:prstGeom>
        </p:spPr>
        <p:txBody>
          <a:bodyPr spcFirstLastPara="1" wrap="square" lIns="91425" tIns="45700" rIns="91425" bIns="45700" anchor="b" anchorCtr="0">
            <a:noAutofit/>
          </a:bodyPr>
          <a:lstStyle/>
          <a:p>
            <a:pPr lvl="0"/>
            <a:r>
              <a:rPr lang="es-CL" sz="5800" b="1" dirty="0"/>
              <a:t>Uso de Cursores Explícitos Simples</a:t>
            </a:r>
            <a:endParaRPr sz="5800" b="1"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dirty="0"/>
              <a:t>MDY3131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Declarar el Cursor</a:t>
            </a:r>
          </a:p>
        </p:txBody>
      </p:sp>
      <p:sp>
        <p:nvSpPr>
          <p:cNvPr id="17" name="Text Box 5">
            <a:extLst>
              <a:ext uri="{FF2B5EF4-FFF2-40B4-BE49-F238E27FC236}">
                <a16:creationId xmlns:a16="http://schemas.microsoft.com/office/drawing/2014/main" id="{430579C7-FA10-4BFD-ABF5-FAFFCF56DA91}"/>
              </a:ext>
            </a:extLst>
          </p:cNvPr>
          <p:cNvSpPr txBox="1">
            <a:spLocks noChangeArrowheads="1"/>
          </p:cNvSpPr>
          <p:nvPr/>
        </p:nvSpPr>
        <p:spPr bwMode="auto">
          <a:xfrm>
            <a:off x="1281438" y="1541807"/>
            <a:ext cx="6948162" cy="329320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CURSOR cur_empleados IS</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SELECT e.employee_id, </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e.first_name || ' ' ||</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e.last_name, j.job_title, l.city, l.street_address</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FROM employees e JOIN jobs j</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ON(e.job_id = j.job_id)</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LEFT OUTER JOIN departments d</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ON(e.department_id = d.department_id)</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LEFT OUTER JOIN locations l</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ON(d.location_id = l.location_id)</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ORDER BY e.employee_id</a:t>
            </a:r>
            <a:r>
              <a:rPr lang="es-MX"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endParaRPr kumimoji="0" lang="es-MX" sz="80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6" name="Rectangle 3">
            <a:extLst>
              <a:ext uri="{FF2B5EF4-FFF2-40B4-BE49-F238E27FC236}">
                <a16:creationId xmlns:a16="http://schemas.microsoft.com/office/drawing/2014/main" id="{4CE67673-4555-4385-8441-C6369AC773D9}"/>
              </a:ext>
            </a:extLst>
          </p:cNvPr>
          <p:cNvSpPr txBox="1">
            <a:spLocks noChangeArrowheads="1"/>
          </p:cNvSpPr>
          <p:nvPr/>
        </p:nvSpPr>
        <p:spPr bwMode="auto">
          <a:xfrm>
            <a:off x="611188" y="121633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800" kern="1200" dirty="0">
              <a:solidFill>
                <a:prstClr val="black"/>
              </a:solidFill>
              <a:latin typeface="Calibri"/>
              <a:ea typeface="Arial Unicode MS"/>
              <a:cs typeface="Arial Unicode MS"/>
            </a:endParaRPr>
          </a:p>
        </p:txBody>
      </p:sp>
    </p:spTree>
    <p:extLst>
      <p:ext uri="{BB962C8B-B14F-4D97-AF65-F5344CB8AC3E}">
        <p14:creationId xmlns:p14="http://schemas.microsoft.com/office/powerpoint/2010/main" val="1964930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Declarar el Cursor</a:t>
            </a:r>
          </a:p>
        </p:txBody>
      </p:sp>
      <p:sp>
        <p:nvSpPr>
          <p:cNvPr id="10" name="Rectangle 3">
            <a:extLst>
              <a:ext uri="{FF2B5EF4-FFF2-40B4-BE49-F238E27FC236}">
                <a16:creationId xmlns:a16="http://schemas.microsoft.com/office/drawing/2014/main" id="{39B28EFB-C14E-4E53-88FF-18AB949E51F4}"/>
              </a:ext>
            </a:extLst>
          </p:cNvPr>
          <p:cNvSpPr txBox="1">
            <a:spLocks noChangeArrowheads="1"/>
          </p:cNvSpPr>
          <p:nvPr/>
        </p:nvSpPr>
        <p:spPr bwMode="auto">
          <a:xfrm>
            <a:off x="611188" y="121633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800" kern="1200" dirty="0">
              <a:solidFill>
                <a:prstClr val="black"/>
              </a:solidFill>
              <a:latin typeface="Calibri"/>
              <a:ea typeface="Arial Unicode MS"/>
              <a:cs typeface="Arial Unicode MS"/>
            </a:endParaRPr>
          </a:p>
        </p:txBody>
      </p:sp>
      <p:sp>
        <p:nvSpPr>
          <p:cNvPr id="16" name="Text Box 5">
            <a:extLst>
              <a:ext uri="{FF2B5EF4-FFF2-40B4-BE49-F238E27FC236}">
                <a16:creationId xmlns:a16="http://schemas.microsoft.com/office/drawing/2014/main" id="{02276B22-8295-484E-9472-A14818AFF468}"/>
              </a:ext>
            </a:extLst>
          </p:cNvPr>
          <p:cNvSpPr txBox="1">
            <a:spLocks noChangeArrowheads="1"/>
          </p:cNvSpPr>
          <p:nvPr/>
        </p:nvSpPr>
        <p:spPr bwMode="auto">
          <a:xfrm>
            <a:off x="1183128" y="1497625"/>
            <a:ext cx="7156832" cy="443198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solidFill>
                  <a:schemeClr val="tx1"/>
                </a:solidFill>
                <a:latin typeface="Calibri" panose="020F0502020204030204" pitchFamily="34" charset="0"/>
                <a:ea typeface="+mn-ea"/>
                <a:cs typeface="Calibri" panose="020F0502020204030204" pitchFamily="34" charset="0"/>
              </a:rPr>
              <a:t>VAR</a:t>
            </a:r>
            <a:r>
              <a:rPr lang="es-MX" sz="1600" b="1" kern="1200" dirty="0">
                <a:solidFill>
                  <a:srgbClr val="0000DE"/>
                </a:solidFill>
                <a:latin typeface="Calibri" panose="020F0502020204030204" pitchFamily="34" charset="0"/>
                <a:ea typeface="+mn-ea"/>
                <a:cs typeface="Calibri" panose="020F0502020204030204" pitchFamily="34" charset="0"/>
              </a:rPr>
              <a:t> b_salario </a:t>
            </a:r>
            <a:r>
              <a:rPr lang="es-MX" sz="1600" b="1" kern="1200" dirty="0">
                <a:solidFill>
                  <a:schemeClr val="tx1"/>
                </a:solidFill>
                <a:latin typeface="Calibri" panose="020F0502020204030204" pitchFamily="34" charset="0"/>
                <a:ea typeface="+mn-ea"/>
                <a:cs typeface="Calibri" panose="020F0502020204030204" pitchFamily="34" charset="0"/>
              </a:rPr>
              <a:t>NUMBER</a:t>
            </a:r>
          </a:p>
          <a:p>
            <a:pPr lvl="0" fontAlgn="base">
              <a:spcBef>
                <a:spcPct val="0"/>
              </a:spcBef>
              <a:spcAft>
                <a:spcPct val="0"/>
              </a:spcAft>
              <a:buClrTx/>
              <a:defRPr/>
            </a:pPr>
            <a:r>
              <a:rPr lang="es-MX" sz="1600" b="1" kern="1200" dirty="0">
                <a:solidFill>
                  <a:schemeClr val="tx1"/>
                </a:solidFill>
                <a:latin typeface="Calibri" panose="020F0502020204030204" pitchFamily="34" charset="0"/>
                <a:ea typeface="+mn-ea"/>
                <a:cs typeface="Calibri" panose="020F0502020204030204" pitchFamily="34" charset="0"/>
              </a:rPr>
              <a:t>EXEC</a:t>
            </a:r>
            <a:r>
              <a:rPr lang="es-MX" sz="1600" b="1" kern="1200" dirty="0">
                <a:solidFill>
                  <a:srgbClr val="0000DE"/>
                </a:solidFill>
                <a:latin typeface="Calibri" panose="020F0502020204030204" pitchFamily="34" charset="0"/>
                <a:ea typeface="+mn-ea"/>
                <a:cs typeface="Calibri" panose="020F0502020204030204" pitchFamily="34" charset="0"/>
              </a:rPr>
              <a:t> :b_salario</a:t>
            </a:r>
            <a:r>
              <a:rPr lang="es-MX" sz="1600" b="1" kern="1200" dirty="0">
                <a:solidFill>
                  <a:schemeClr val="tx1"/>
                </a:solidFill>
                <a:latin typeface="Calibri" panose="020F0502020204030204" pitchFamily="34" charset="0"/>
                <a:ea typeface="+mn-ea"/>
                <a:cs typeface="Calibri" panose="020F0502020204030204" pitchFamily="34" charset="0"/>
              </a:rPr>
              <a:t>:=10000</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CURSOR cur_empleados IS</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SELECT e.employee_id,e.first_name || ' ' || e.last_name, </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j.job_title, l.city, l.street_address</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FROM employees e JOIN jobs j</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ON(e.job_id = j.job_id)</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LEFT OUTER JOIN departments d</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ON(e.department_id = d.department_id)</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LEFT OUTER JOIN locations l</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ON(d.location_id = l.location_id)</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WHERE e.job_id IN (SELECT job_id</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FROM employees</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GROUP BY job_id</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HAVING ROUND(AVG(salary)) &gt; </a:t>
            </a:r>
            <a:r>
              <a:rPr lang="es-MX" sz="1600" b="1" kern="1200" dirty="0">
                <a:solidFill>
                  <a:srgbClr val="0000DE"/>
                </a:solidFill>
                <a:latin typeface="Calibri" panose="020F0502020204030204" pitchFamily="34" charset="0"/>
                <a:ea typeface="+mn-ea"/>
                <a:cs typeface="Calibri" panose="020F0502020204030204" pitchFamily="34" charset="0"/>
              </a:rPr>
              <a:t>:b_salario</a:t>
            </a:r>
            <a:r>
              <a:rPr lang="es-MX" sz="1600" b="1" kern="1200" dirty="0">
                <a:solidFill>
                  <a:srgbClr val="C00000"/>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ORDER BY e.employee_id;</a:t>
            </a:r>
          </a:p>
          <a:p>
            <a:pPr lvl="0" fontAlgn="base">
              <a:spcBef>
                <a:spcPct val="0"/>
              </a:spcBef>
              <a:spcAft>
                <a:spcPct val="0"/>
              </a:spcAft>
              <a:buClrTx/>
              <a:defRPr/>
            </a:pPr>
            <a:endParaRPr kumimoji="0" lang="es-MX" sz="80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740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Abrir el Cursor</a:t>
            </a:r>
          </a:p>
        </p:txBody>
      </p:sp>
      <p:sp>
        <p:nvSpPr>
          <p:cNvPr id="9" name="Rectángulo redondeado 4">
            <a:extLst>
              <a:ext uri="{FF2B5EF4-FFF2-40B4-BE49-F238E27FC236}">
                <a16:creationId xmlns:a16="http://schemas.microsoft.com/office/drawing/2014/main" id="{001F1829-359C-4FA5-B5BE-4F52D18262E9}"/>
              </a:ext>
            </a:extLst>
          </p:cNvPr>
          <p:cNvSpPr/>
          <p:nvPr/>
        </p:nvSpPr>
        <p:spPr>
          <a:xfrm>
            <a:off x="2387999" y="1110317"/>
            <a:ext cx="2088000" cy="1908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CL" sz="1800" b="1" kern="1200" dirty="0">
                <a:solidFill>
                  <a:srgbClr val="FFFFFF"/>
                </a:solidFill>
                <a:latin typeface="Calibri"/>
                <a:cs typeface="Arial" panose="020B0604020202020204" pitchFamily="34" charset="0"/>
              </a:rPr>
              <a:t>Dinámicamente se asigna memoria para el cursor</a:t>
            </a:r>
          </a:p>
        </p:txBody>
      </p:sp>
      <p:sp>
        <p:nvSpPr>
          <p:cNvPr id="11" name="Rectángulo redondeado 4">
            <a:extLst>
              <a:ext uri="{FF2B5EF4-FFF2-40B4-BE49-F238E27FC236}">
                <a16:creationId xmlns:a16="http://schemas.microsoft.com/office/drawing/2014/main" id="{2AC92BAA-4D41-4163-BF3C-6E17CB91EA2D}"/>
              </a:ext>
            </a:extLst>
          </p:cNvPr>
          <p:cNvSpPr/>
          <p:nvPr/>
        </p:nvSpPr>
        <p:spPr>
          <a:xfrm>
            <a:off x="4642918" y="1110317"/>
            <a:ext cx="2088000" cy="1908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Parseo de la sentencia SELECT, </a:t>
            </a:r>
          </a:p>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se examinan los valores de las variables y se</a:t>
            </a:r>
          </a:p>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 identifica el Set Activo</a:t>
            </a:r>
          </a:p>
        </p:txBody>
      </p:sp>
      <p:sp>
        <p:nvSpPr>
          <p:cNvPr id="12" name="Rectángulo redondeado 4">
            <a:extLst>
              <a:ext uri="{FF2B5EF4-FFF2-40B4-BE49-F238E27FC236}">
                <a16:creationId xmlns:a16="http://schemas.microsoft.com/office/drawing/2014/main" id="{F44323AC-CC4F-40C9-9F2D-F30F7C81124E}"/>
              </a:ext>
            </a:extLst>
          </p:cNvPr>
          <p:cNvSpPr/>
          <p:nvPr/>
        </p:nvSpPr>
        <p:spPr>
          <a:xfrm>
            <a:off x="6909369" y="1110317"/>
            <a:ext cx="2088000" cy="1908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Posiciona el puntero en la primera fila del Set Activo</a:t>
            </a:r>
          </a:p>
        </p:txBody>
      </p:sp>
      <p:sp>
        <p:nvSpPr>
          <p:cNvPr id="13" name="Rectángulo redondeado 4">
            <a:extLst>
              <a:ext uri="{FF2B5EF4-FFF2-40B4-BE49-F238E27FC236}">
                <a16:creationId xmlns:a16="http://schemas.microsoft.com/office/drawing/2014/main" id="{A8892CC8-C27D-4A4C-9DEB-05BEE179D3A2}"/>
              </a:ext>
            </a:extLst>
          </p:cNvPr>
          <p:cNvSpPr/>
          <p:nvPr/>
        </p:nvSpPr>
        <p:spPr>
          <a:xfrm>
            <a:off x="117252" y="1110317"/>
            <a:ext cx="2088000" cy="1908000"/>
          </a:xfrm>
          <a:prstGeom prst="roundRect">
            <a:avLst/>
          </a:prstGeom>
          <a:solidFill>
            <a:srgbClr val="17375E"/>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CL" sz="1800" b="1" kern="1200" dirty="0">
                <a:solidFill>
                  <a:srgbClr val="FFFFFF"/>
                </a:solidFill>
                <a:latin typeface="Calibri"/>
                <a:cs typeface="Arial" panose="020B0604020202020204" pitchFamily="34" charset="0"/>
              </a:rPr>
              <a:t>El cursor se abre en la sección de Ejecución del Bloque PL/QL</a:t>
            </a:r>
          </a:p>
        </p:txBody>
      </p:sp>
      <p:sp>
        <p:nvSpPr>
          <p:cNvPr id="14" name="Rectangle 3">
            <a:extLst>
              <a:ext uri="{FF2B5EF4-FFF2-40B4-BE49-F238E27FC236}">
                <a16:creationId xmlns:a16="http://schemas.microsoft.com/office/drawing/2014/main" id="{E57591B9-85BA-409F-B379-EA0EFE49198A}"/>
              </a:ext>
            </a:extLst>
          </p:cNvPr>
          <p:cNvSpPr txBox="1">
            <a:spLocks noChangeArrowheads="1"/>
          </p:cNvSpPr>
          <p:nvPr/>
        </p:nvSpPr>
        <p:spPr bwMode="auto">
          <a:xfrm>
            <a:off x="611188" y="318833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5" name="Text Box 5">
            <a:extLst>
              <a:ext uri="{FF2B5EF4-FFF2-40B4-BE49-F238E27FC236}">
                <a16:creationId xmlns:a16="http://schemas.microsoft.com/office/drawing/2014/main" id="{252447B2-1C88-4499-AECD-C2569E7481D1}"/>
              </a:ext>
            </a:extLst>
          </p:cNvPr>
          <p:cNvSpPr txBox="1">
            <a:spLocks noChangeArrowheads="1"/>
          </p:cNvSpPr>
          <p:nvPr/>
        </p:nvSpPr>
        <p:spPr bwMode="auto">
          <a:xfrm>
            <a:off x="1271989" y="3488165"/>
            <a:ext cx="5192980" cy="5847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cs typeface="Calibri" panose="020F0502020204030204" pitchFamily="34" charset="0"/>
              </a:rPr>
              <a:t>OPEN </a:t>
            </a:r>
            <a:r>
              <a:rPr lang="en-US" sz="1600" b="1" i="1" dirty="0">
                <a:latin typeface="Calibri" panose="020F0502020204030204" pitchFamily="34" charset="0"/>
                <a:cs typeface="Calibri" panose="020F0502020204030204" pitchFamily="34" charset="0"/>
              </a:rPr>
              <a:t>nombre_cursor</a:t>
            </a:r>
            <a:r>
              <a:rPr lang="en-US" sz="1600" b="1" dirty="0">
                <a:latin typeface="Calibri" panose="020F0502020204030204" pitchFamily="34" charset="0"/>
                <a:cs typeface="Calibri" panose="020F0502020204030204" pitchFamily="34" charset="0"/>
              </a:rPr>
              <a:t>;</a:t>
            </a:r>
            <a:endParaRPr lang="en-US" sz="1600" b="1" i="1" dirty="0">
              <a:latin typeface="Calibri" panose="020F0502020204030204" pitchFamily="34" charset="0"/>
              <a:cs typeface="Calibri" panose="020F0502020204030204" pitchFamily="34" charset="0"/>
            </a:endParaRPr>
          </a:p>
          <a:p>
            <a:pPr>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 name="Text Box 5">
            <a:extLst>
              <a:ext uri="{FF2B5EF4-FFF2-40B4-BE49-F238E27FC236}">
                <a16:creationId xmlns:a16="http://schemas.microsoft.com/office/drawing/2014/main" id="{883D4CA4-814C-4589-A42D-A6168924263A}"/>
              </a:ext>
            </a:extLst>
          </p:cNvPr>
          <p:cNvSpPr txBox="1">
            <a:spLocks noChangeArrowheads="1"/>
          </p:cNvSpPr>
          <p:nvPr/>
        </p:nvSpPr>
        <p:spPr bwMode="auto">
          <a:xfrm>
            <a:off x="684884" y="4725777"/>
            <a:ext cx="5780085" cy="172354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cs typeface="Calibri" panose="020F0502020204030204" pitchFamily="34" charset="0"/>
              </a:rPr>
              <a:t>DECLARE</a:t>
            </a:r>
          </a:p>
          <a:p>
            <a:pPr lvl="0" fontAlgn="base">
              <a:spcBef>
                <a:spcPct val="0"/>
              </a:spcBef>
              <a:spcAft>
                <a:spcPct val="0"/>
              </a:spcAft>
              <a:buClrTx/>
              <a:defRPr/>
            </a:pPr>
            <a:r>
              <a:rPr lang="en-US" sz="1600" b="1" kern="1200" dirty="0">
                <a:solidFill>
                  <a:srgbClr val="C00000"/>
                </a:solidFill>
                <a:latin typeface="Calibri" panose="020F0502020204030204" pitchFamily="34" charset="0"/>
                <a:cs typeface="Calibri" panose="020F0502020204030204" pitchFamily="34" charset="0"/>
              </a:rPr>
              <a:t>CURSOR cur_dato_empleado IS</a:t>
            </a:r>
          </a:p>
          <a:p>
            <a:pPr lvl="0" fontAlgn="base">
              <a:spcBef>
                <a:spcPct val="0"/>
              </a:spcBef>
              <a:spcAft>
                <a:spcPct val="0"/>
              </a:spcAft>
              <a:buClrTx/>
              <a:defRPr/>
            </a:pPr>
            <a:r>
              <a:rPr lang="en-US" sz="1600" b="1" kern="1200" dirty="0">
                <a:solidFill>
                  <a:srgbClr val="C00000"/>
                </a:solidFill>
                <a:latin typeface="Calibri" panose="020F0502020204030204" pitchFamily="34" charset="0"/>
                <a:cs typeface="Calibri" panose="020F0502020204030204" pitchFamily="34" charset="0"/>
              </a:rPr>
              <a:t>  SELECT employee_id, e.first_name || ' ' || e.last_name, e.salary</a:t>
            </a:r>
          </a:p>
          <a:p>
            <a:pPr lvl="0" fontAlgn="base">
              <a:spcBef>
                <a:spcPct val="0"/>
              </a:spcBef>
              <a:spcAft>
                <a:spcPct val="0"/>
              </a:spcAft>
              <a:buClrTx/>
              <a:defRPr/>
            </a:pPr>
            <a:r>
              <a:rPr lang="en-US" sz="1600" b="1" kern="1200" dirty="0">
                <a:solidFill>
                  <a:srgbClr val="C00000"/>
                </a:solidFill>
                <a:latin typeface="Calibri" panose="020F0502020204030204" pitchFamily="34" charset="0"/>
                <a:cs typeface="Calibri" panose="020F0502020204030204" pitchFamily="34" charset="0"/>
              </a:rPr>
              <a:t>    FROM employees e</a:t>
            </a:r>
            <a:r>
              <a:rPr lang="en-US" sz="1600" b="1" kern="1200" dirty="0">
                <a:latin typeface="Calibri" panose="020F0502020204030204" pitchFamily="34" charset="0"/>
                <a:cs typeface="Calibri" panose="020F0502020204030204" pitchFamily="34" charset="0"/>
              </a:rPr>
              <a:t>;</a:t>
            </a:r>
            <a:r>
              <a:rPr lang="es-MX" sz="1600" b="1" kern="1200" dirty="0">
                <a:latin typeface="Calibri" panose="020F0502020204030204" pitchFamily="34" charset="0"/>
                <a:cs typeface="Calibri" panose="020F0502020204030204" pitchFamily="34" charset="0"/>
              </a:rPr>
              <a:t> </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a:t>
            </a:r>
            <a:r>
              <a:rPr lang="es-MX" sz="1600" b="1" kern="1200" dirty="0">
                <a:solidFill>
                  <a:schemeClr val="tx1"/>
                </a:solidFill>
                <a:latin typeface="Calibri" panose="020F0502020204030204" pitchFamily="34" charset="0"/>
                <a:ea typeface="+mn-ea"/>
                <a:cs typeface="Calibri" panose="020F0502020204030204" pitchFamily="34" charset="0"/>
              </a:rPr>
              <a:t>OPEN</a:t>
            </a:r>
            <a:r>
              <a:rPr lang="es-MX" sz="1600" b="1" kern="1200" dirty="0">
                <a:latin typeface="Calibri" panose="020F0502020204030204" pitchFamily="34" charset="0"/>
                <a:ea typeface="+mn-ea"/>
                <a:cs typeface="Calibri" panose="020F0502020204030204" pitchFamily="34" charset="0"/>
              </a:rPr>
              <a:t> </a:t>
            </a:r>
            <a:r>
              <a:rPr lang="en-US" sz="1600" b="1" kern="1200" dirty="0">
                <a:solidFill>
                  <a:srgbClr val="C00000"/>
                </a:solidFill>
                <a:latin typeface="Calibri" panose="020F0502020204030204" pitchFamily="34" charset="0"/>
                <a:cs typeface="Calibri" panose="020F0502020204030204" pitchFamily="34" charset="0"/>
              </a:rPr>
              <a:t>cur_dato_empleado</a:t>
            </a:r>
            <a:r>
              <a:rPr lang="en-US" sz="1600" b="1" kern="1200" dirty="0">
                <a:solidFill>
                  <a:srgbClr val="008000"/>
                </a:solidFill>
                <a:latin typeface="Calibri" panose="020F0502020204030204" pitchFamily="34" charset="0"/>
                <a:cs typeface="Calibri" panose="020F0502020204030204" pitchFamily="34" charset="0"/>
              </a:rPr>
              <a:t>;</a:t>
            </a:r>
            <a:endParaRPr lang="es-MX" sz="16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endParaRPr kumimoji="0" lang="es-MX" sz="80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6" name="Imagen 5">
            <a:extLst>
              <a:ext uri="{FF2B5EF4-FFF2-40B4-BE49-F238E27FC236}">
                <a16:creationId xmlns:a16="http://schemas.microsoft.com/office/drawing/2014/main" id="{EF47776C-1E13-48C9-8967-1230F71C4B03}"/>
              </a:ext>
            </a:extLst>
          </p:cNvPr>
          <p:cNvPicPr>
            <a:picLocks noChangeAspect="1"/>
          </p:cNvPicPr>
          <p:nvPr/>
        </p:nvPicPr>
        <p:blipFill>
          <a:blip r:embed="rId3"/>
          <a:stretch>
            <a:fillRect/>
          </a:stretch>
        </p:blipFill>
        <p:spPr>
          <a:xfrm>
            <a:off x="6401909" y="4504377"/>
            <a:ext cx="2805184" cy="1923929"/>
          </a:xfrm>
          <a:prstGeom prst="rect">
            <a:avLst/>
          </a:prstGeom>
        </p:spPr>
      </p:pic>
    </p:spTree>
    <p:extLst>
      <p:ext uri="{BB962C8B-B14F-4D97-AF65-F5344CB8AC3E}">
        <p14:creationId xmlns:p14="http://schemas.microsoft.com/office/powerpoint/2010/main" val="4018797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Abrir el Cursor</a:t>
            </a:r>
          </a:p>
        </p:txBody>
      </p:sp>
      <p:sp>
        <p:nvSpPr>
          <p:cNvPr id="17" name="Text Box 5">
            <a:extLst>
              <a:ext uri="{FF2B5EF4-FFF2-40B4-BE49-F238E27FC236}">
                <a16:creationId xmlns:a16="http://schemas.microsoft.com/office/drawing/2014/main" id="{430579C7-FA10-4BFD-ABF5-FAFFCF56DA91}"/>
              </a:ext>
            </a:extLst>
          </p:cNvPr>
          <p:cNvSpPr txBox="1">
            <a:spLocks noChangeArrowheads="1"/>
          </p:cNvSpPr>
          <p:nvPr/>
        </p:nvSpPr>
        <p:spPr bwMode="auto">
          <a:xfrm>
            <a:off x="646666" y="1812320"/>
            <a:ext cx="7414017" cy="369331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CURSOR cur_empleados IS</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SELECT e.employee_id, </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e.first_name || ' ' ||</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e.last_name, j.job_title, l.city, l.street_address</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FROM employees e JOIN jobs j</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ON(e.job_id = j.job_id)</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LEFT OUTER JOIN departments d</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ON(e.department_id = d.department_id)</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LEFT OUTER JOIN locations l</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ON(d.location_id = l.location_id)</a:t>
            </a:r>
          </a:p>
          <a:p>
            <a:pPr lvl="0" fontAlgn="base">
              <a:spcBef>
                <a:spcPct val="0"/>
              </a:spcBef>
              <a:spcAft>
                <a:spcPct val="0"/>
              </a:spcAft>
              <a:buClrTx/>
              <a:defRPr/>
            </a:pPr>
            <a:r>
              <a:rPr lang="es-MX" sz="1600" b="1" kern="1200" dirty="0">
                <a:solidFill>
                  <a:srgbClr val="C00000"/>
                </a:solidFill>
                <a:latin typeface="Calibri" panose="020F0502020204030204" pitchFamily="34" charset="0"/>
                <a:ea typeface="+mn-ea"/>
                <a:cs typeface="Calibri" panose="020F0502020204030204" pitchFamily="34" charset="0"/>
              </a:rPr>
              <a:t>        ORDER BY e.employee_id</a:t>
            </a:r>
            <a:r>
              <a:rPr lang="es-MX"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600" b="1" kern="1200" dirty="0">
                <a:solidFill>
                  <a:schemeClr val="tx1"/>
                </a:solidFill>
                <a:latin typeface="Calibri" panose="020F0502020204030204" pitchFamily="34" charset="0"/>
                <a:ea typeface="+mn-ea"/>
                <a:cs typeface="Calibri" panose="020F0502020204030204" pitchFamily="34" charset="0"/>
              </a:rPr>
              <a:t>OPEN</a:t>
            </a:r>
            <a:r>
              <a:rPr lang="es-MX" sz="1600" b="1" kern="1200" dirty="0">
                <a:latin typeface="Calibri" panose="020F0502020204030204" pitchFamily="34" charset="0"/>
                <a:ea typeface="+mn-ea"/>
                <a:cs typeface="Calibri" panose="020F0502020204030204" pitchFamily="34" charset="0"/>
              </a:rPr>
              <a:t> </a:t>
            </a:r>
            <a:r>
              <a:rPr lang="es-MX" sz="1600" b="1" kern="1200" dirty="0">
                <a:solidFill>
                  <a:srgbClr val="C00000"/>
                </a:solidFill>
                <a:latin typeface="Calibri" panose="020F0502020204030204" pitchFamily="34" charset="0"/>
                <a:cs typeface="Calibri" panose="020F0502020204030204" pitchFamily="34" charset="0"/>
              </a:rPr>
              <a:t>cur_empleados</a:t>
            </a:r>
            <a:r>
              <a:rPr lang="es-MX" sz="1600" b="1" kern="1200" dirty="0">
                <a:solidFill>
                  <a:schemeClr val="tx1"/>
                </a:solidFill>
                <a:latin typeface="Calibri" panose="020F0502020204030204" pitchFamily="34" charset="0"/>
                <a:cs typeface="Calibri" panose="020F0502020204030204" pitchFamily="34" charset="0"/>
              </a:rPr>
              <a:t>;</a:t>
            </a:r>
            <a:endParaRPr lang="es-MX" sz="16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endParaRPr kumimoji="0" lang="es-MX" sz="80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6" name="Rectangle 3">
            <a:extLst>
              <a:ext uri="{FF2B5EF4-FFF2-40B4-BE49-F238E27FC236}">
                <a16:creationId xmlns:a16="http://schemas.microsoft.com/office/drawing/2014/main" id="{4CE67673-4555-4385-8441-C6369AC773D9}"/>
              </a:ext>
            </a:extLst>
          </p:cNvPr>
          <p:cNvSpPr txBox="1">
            <a:spLocks noChangeArrowheads="1"/>
          </p:cNvSpPr>
          <p:nvPr/>
        </p:nvSpPr>
        <p:spPr bwMode="auto">
          <a:xfrm>
            <a:off x="611188" y="1524450"/>
            <a:ext cx="7848600" cy="337180"/>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800" kern="1200" dirty="0">
              <a:solidFill>
                <a:prstClr val="black"/>
              </a:solidFill>
              <a:latin typeface="Calibri"/>
              <a:ea typeface="Arial Unicode MS"/>
              <a:cs typeface="Arial Unicode MS"/>
            </a:endParaRPr>
          </a:p>
        </p:txBody>
      </p:sp>
      <p:pic>
        <p:nvPicPr>
          <p:cNvPr id="5" name="Imagen 4">
            <a:extLst>
              <a:ext uri="{FF2B5EF4-FFF2-40B4-BE49-F238E27FC236}">
                <a16:creationId xmlns:a16="http://schemas.microsoft.com/office/drawing/2014/main" id="{2677930E-FCF5-4939-9B13-C548F8D668A4}"/>
              </a:ext>
            </a:extLst>
          </p:cNvPr>
          <p:cNvPicPr>
            <a:picLocks noChangeAspect="1"/>
          </p:cNvPicPr>
          <p:nvPr/>
        </p:nvPicPr>
        <p:blipFill>
          <a:blip r:embed="rId3"/>
          <a:stretch>
            <a:fillRect/>
          </a:stretch>
        </p:blipFill>
        <p:spPr>
          <a:xfrm>
            <a:off x="1849821" y="5133004"/>
            <a:ext cx="7241628" cy="1524355"/>
          </a:xfrm>
          <a:prstGeom prst="rect">
            <a:avLst/>
          </a:prstGeom>
        </p:spPr>
      </p:pic>
    </p:spTree>
    <p:extLst>
      <p:ext uri="{BB962C8B-B14F-4D97-AF65-F5344CB8AC3E}">
        <p14:creationId xmlns:p14="http://schemas.microsoft.com/office/powerpoint/2010/main" val="2362601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Abrir el Cursor</a:t>
            </a:r>
          </a:p>
        </p:txBody>
      </p:sp>
      <p:sp>
        <p:nvSpPr>
          <p:cNvPr id="10" name="Rectangle 3">
            <a:extLst>
              <a:ext uri="{FF2B5EF4-FFF2-40B4-BE49-F238E27FC236}">
                <a16:creationId xmlns:a16="http://schemas.microsoft.com/office/drawing/2014/main" id="{39B28EFB-C14E-4E53-88FF-18AB949E51F4}"/>
              </a:ext>
            </a:extLst>
          </p:cNvPr>
          <p:cNvSpPr txBox="1">
            <a:spLocks noChangeArrowheads="1"/>
          </p:cNvSpPr>
          <p:nvPr/>
        </p:nvSpPr>
        <p:spPr bwMode="auto">
          <a:xfrm>
            <a:off x="611188" y="113612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800" kern="1200" dirty="0">
              <a:solidFill>
                <a:prstClr val="black"/>
              </a:solidFill>
              <a:latin typeface="Calibri"/>
              <a:ea typeface="Arial Unicode MS"/>
              <a:cs typeface="Arial Unicode MS"/>
            </a:endParaRPr>
          </a:p>
        </p:txBody>
      </p:sp>
      <p:sp>
        <p:nvSpPr>
          <p:cNvPr id="16" name="Text Box 5">
            <a:extLst>
              <a:ext uri="{FF2B5EF4-FFF2-40B4-BE49-F238E27FC236}">
                <a16:creationId xmlns:a16="http://schemas.microsoft.com/office/drawing/2014/main" id="{02276B22-8295-484E-9472-A14818AFF468}"/>
              </a:ext>
            </a:extLst>
          </p:cNvPr>
          <p:cNvSpPr txBox="1">
            <a:spLocks noChangeArrowheads="1"/>
          </p:cNvSpPr>
          <p:nvPr/>
        </p:nvSpPr>
        <p:spPr bwMode="auto">
          <a:xfrm>
            <a:off x="637698" y="1417415"/>
            <a:ext cx="7276661" cy="463203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500" b="1" kern="1200" dirty="0">
                <a:solidFill>
                  <a:schemeClr val="tx1"/>
                </a:solidFill>
                <a:latin typeface="Calibri" panose="020F0502020204030204" pitchFamily="34" charset="0"/>
                <a:ea typeface="+mn-ea"/>
                <a:cs typeface="Calibri" panose="020F0502020204030204" pitchFamily="34" charset="0"/>
              </a:rPr>
              <a:t>VAR</a:t>
            </a:r>
            <a:r>
              <a:rPr lang="es-MX" sz="1500" b="1" kern="1200" dirty="0">
                <a:solidFill>
                  <a:srgbClr val="0000DE"/>
                </a:solidFill>
                <a:latin typeface="Calibri" panose="020F0502020204030204" pitchFamily="34" charset="0"/>
                <a:ea typeface="+mn-ea"/>
                <a:cs typeface="Calibri" panose="020F0502020204030204" pitchFamily="34" charset="0"/>
              </a:rPr>
              <a:t> b_salario </a:t>
            </a:r>
            <a:r>
              <a:rPr lang="es-MX" sz="1500" b="1" kern="1200" dirty="0">
                <a:solidFill>
                  <a:schemeClr val="tx1"/>
                </a:solidFill>
                <a:latin typeface="Calibri" panose="020F0502020204030204" pitchFamily="34" charset="0"/>
                <a:ea typeface="+mn-ea"/>
                <a:cs typeface="Calibri" panose="020F0502020204030204" pitchFamily="34" charset="0"/>
              </a:rPr>
              <a:t>NUMBER</a:t>
            </a:r>
          </a:p>
          <a:p>
            <a:pPr lvl="0" fontAlgn="base">
              <a:spcBef>
                <a:spcPct val="0"/>
              </a:spcBef>
              <a:spcAft>
                <a:spcPct val="0"/>
              </a:spcAft>
              <a:buClrTx/>
              <a:defRPr/>
            </a:pPr>
            <a:r>
              <a:rPr lang="es-MX" sz="1500" b="1" kern="1200" dirty="0">
                <a:solidFill>
                  <a:schemeClr val="tx1"/>
                </a:solidFill>
                <a:latin typeface="Calibri" panose="020F0502020204030204" pitchFamily="34" charset="0"/>
                <a:ea typeface="+mn-ea"/>
                <a:cs typeface="Calibri" panose="020F0502020204030204" pitchFamily="34" charset="0"/>
              </a:rPr>
              <a:t>EXEC</a:t>
            </a:r>
            <a:r>
              <a:rPr lang="es-MX" sz="1500" b="1" kern="1200" dirty="0">
                <a:solidFill>
                  <a:srgbClr val="0000DE"/>
                </a:solidFill>
                <a:latin typeface="Calibri" panose="020F0502020204030204" pitchFamily="34" charset="0"/>
                <a:ea typeface="+mn-ea"/>
                <a:cs typeface="Calibri" panose="020F0502020204030204" pitchFamily="34" charset="0"/>
              </a:rPr>
              <a:t> :b_salario</a:t>
            </a:r>
            <a:r>
              <a:rPr lang="es-MX" sz="1500" b="1" kern="1200" dirty="0">
                <a:solidFill>
                  <a:schemeClr val="tx1"/>
                </a:solidFill>
                <a:latin typeface="Calibri" panose="020F0502020204030204" pitchFamily="34" charset="0"/>
                <a:ea typeface="+mn-ea"/>
                <a:cs typeface="Calibri" panose="020F0502020204030204" pitchFamily="34" charset="0"/>
              </a:rPr>
              <a:t>:=10000</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500" b="1" kern="1200" dirty="0">
                <a:solidFill>
                  <a:srgbClr val="C00000"/>
                </a:solidFill>
                <a:latin typeface="Calibri" panose="020F0502020204030204" pitchFamily="34" charset="0"/>
                <a:ea typeface="+mn-ea"/>
                <a:cs typeface="Calibri" panose="020F0502020204030204" pitchFamily="34" charset="0"/>
              </a:rPr>
              <a:t>CURSOR cur_empleados IS</a:t>
            </a:r>
          </a:p>
          <a:p>
            <a:pPr lvl="0" fontAlgn="base">
              <a:spcBef>
                <a:spcPct val="0"/>
              </a:spcBef>
              <a:spcAft>
                <a:spcPct val="0"/>
              </a:spcAft>
              <a:buClrTx/>
              <a:defRPr/>
            </a:pPr>
            <a:r>
              <a:rPr lang="es-MX" sz="1500" b="1" kern="1200" dirty="0">
                <a:solidFill>
                  <a:srgbClr val="C00000"/>
                </a:solidFill>
                <a:latin typeface="Calibri" panose="020F0502020204030204" pitchFamily="34" charset="0"/>
                <a:ea typeface="+mn-ea"/>
                <a:cs typeface="Calibri" panose="020F0502020204030204" pitchFamily="34" charset="0"/>
              </a:rPr>
              <a:t>       SELECT e.employee_id,e.first_name || ' ' || e.last_name, </a:t>
            </a:r>
          </a:p>
          <a:p>
            <a:pPr lvl="0" fontAlgn="base">
              <a:spcBef>
                <a:spcPct val="0"/>
              </a:spcBef>
              <a:spcAft>
                <a:spcPct val="0"/>
              </a:spcAft>
              <a:buClrTx/>
              <a:defRPr/>
            </a:pPr>
            <a:r>
              <a:rPr lang="es-MX" sz="1500" b="1" kern="1200" dirty="0">
                <a:solidFill>
                  <a:srgbClr val="C00000"/>
                </a:solidFill>
                <a:latin typeface="Calibri" panose="020F0502020204030204" pitchFamily="34" charset="0"/>
                <a:ea typeface="+mn-ea"/>
                <a:cs typeface="Calibri" panose="020F0502020204030204" pitchFamily="34" charset="0"/>
              </a:rPr>
              <a:t>              j.job_title, l.city, l.street_address</a:t>
            </a:r>
          </a:p>
          <a:p>
            <a:pPr lvl="0" fontAlgn="base">
              <a:spcBef>
                <a:spcPct val="0"/>
              </a:spcBef>
              <a:spcAft>
                <a:spcPct val="0"/>
              </a:spcAft>
              <a:buClrTx/>
              <a:defRPr/>
            </a:pPr>
            <a:r>
              <a:rPr lang="es-MX" sz="1500" b="1" kern="1200" dirty="0">
                <a:solidFill>
                  <a:srgbClr val="C00000"/>
                </a:solidFill>
                <a:latin typeface="Calibri" panose="020F0502020204030204" pitchFamily="34" charset="0"/>
                <a:ea typeface="+mn-ea"/>
                <a:cs typeface="Calibri" panose="020F0502020204030204" pitchFamily="34" charset="0"/>
              </a:rPr>
              <a:t>         FROM employees e JOIN jobs j</a:t>
            </a:r>
          </a:p>
          <a:p>
            <a:pPr lvl="0" fontAlgn="base">
              <a:spcBef>
                <a:spcPct val="0"/>
              </a:spcBef>
              <a:spcAft>
                <a:spcPct val="0"/>
              </a:spcAft>
              <a:buClrTx/>
              <a:defRPr/>
            </a:pPr>
            <a:r>
              <a:rPr lang="es-MX" sz="1500" b="1" kern="1200" dirty="0">
                <a:solidFill>
                  <a:srgbClr val="C00000"/>
                </a:solidFill>
                <a:latin typeface="Calibri" panose="020F0502020204030204" pitchFamily="34" charset="0"/>
                <a:ea typeface="+mn-ea"/>
                <a:cs typeface="Calibri" panose="020F0502020204030204" pitchFamily="34" charset="0"/>
              </a:rPr>
              <a:t>           ON(e.job_id = j.job_id)</a:t>
            </a:r>
          </a:p>
          <a:p>
            <a:pPr lvl="0" fontAlgn="base">
              <a:spcBef>
                <a:spcPct val="0"/>
              </a:spcBef>
              <a:spcAft>
                <a:spcPct val="0"/>
              </a:spcAft>
              <a:buClrTx/>
              <a:defRPr/>
            </a:pPr>
            <a:r>
              <a:rPr lang="es-MX" sz="1500" b="1" kern="1200" dirty="0">
                <a:solidFill>
                  <a:srgbClr val="C00000"/>
                </a:solidFill>
                <a:latin typeface="Calibri" panose="020F0502020204030204" pitchFamily="34" charset="0"/>
                <a:ea typeface="+mn-ea"/>
                <a:cs typeface="Calibri" panose="020F0502020204030204" pitchFamily="34" charset="0"/>
              </a:rPr>
              <a:t>         LEFT OUTER JOIN departments d</a:t>
            </a:r>
          </a:p>
          <a:p>
            <a:pPr lvl="0" fontAlgn="base">
              <a:spcBef>
                <a:spcPct val="0"/>
              </a:spcBef>
              <a:spcAft>
                <a:spcPct val="0"/>
              </a:spcAft>
              <a:buClrTx/>
              <a:defRPr/>
            </a:pPr>
            <a:r>
              <a:rPr lang="es-MX" sz="1500" b="1" kern="1200" dirty="0">
                <a:solidFill>
                  <a:srgbClr val="C00000"/>
                </a:solidFill>
                <a:latin typeface="Calibri" panose="020F0502020204030204" pitchFamily="34" charset="0"/>
                <a:ea typeface="+mn-ea"/>
                <a:cs typeface="Calibri" panose="020F0502020204030204" pitchFamily="34" charset="0"/>
              </a:rPr>
              <a:t>           ON(e.department_id = d.department_id)</a:t>
            </a:r>
          </a:p>
          <a:p>
            <a:pPr lvl="0" fontAlgn="base">
              <a:spcBef>
                <a:spcPct val="0"/>
              </a:spcBef>
              <a:spcAft>
                <a:spcPct val="0"/>
              </a:spcAft>
              <a:buClrTx/>
              <a:defRPr/>
            </a:pPr>
            <a:r>
              <a:rPr lang="es-MX" sz="1500" b="1" kern="1200" dirty="0">
                <a:solidFill>
                  <a:srgbClr val="C00000"/>
                </a:solidFill>
                <a:latin typeface="Calibri" panose="020F0502020204030204" pitchFamily="34" charset="0"/>
                <a:ea typeface="+mn-ea"/>
                <a:cs typeface="Calibri" panose="020F0502020204030204" pitchFamily="34" charset="0"/>
              </a:rPr>
              <a:t>         LEFT OUTER JOIN locations l</a:t>
            </a:r>
          </a:p>
          <a:p>
            <a:pPr lvl="0" fontAlgn="base">
              <a:spcBef>
                <a:spcPct val="0"/>
              </a:spcBef>
              <a:spcAft>
                <a:spcPct val="0"/>
              </a:spcAft>
              <a:buClrTx/>
              <a:defRPr/>
            </a:pPr>
            <a:r>
              <a:rPr lang="es-MX" sz="1500" b="1" kern="1200" dirty="0">
                <a:solidFill>
                  <a:srgbClr val="C00000"/>
                </a:solidFill>
                <a:latin typeface="Calibri" panose="020F0502020204030204" pitchFamily="34" charset="0"/>
                <a:ea typeface="+mn-ea"/>
                <a:cs typeface="Calibri" panose="020F0502020204030204" pitchFamily="34" charset="0"/>
              </a:rPr>
              <a:t>           ON(d.location_id = l.location_id)</a:t>
            </a:r>
          </a:p>
          <a:p>
            <a:pPr lvl="0" fontAlgn="base">
              <a:spcBef>
                <a:spcPct val="0"/>
              </a:spcBef>
              <a:spcAft>
                <a:spcPct val="0"/>
              </a:spcAft>
              <a:buClrTx/>
              <a:defRPr/>
            </a:pPr>
            <a:r>
              <a:rPr lang="es-MX" sz="1500" b="1" kern="1200" dirty="0">
                <a:solidFill>
                  <a:srgbClr val="C00000"/>
                </a:solidFill>
                <a:latin typeface="Calibri" panose="020F0502020204030204" pitchFamily="34" charset="0"/>
                <a:ea typeface="+mn-ea"/>
                <a:cs typeface="Calibri" panose="020F0502020204030204" pitchFamily="34" charset="0"/>
              </a:rPr>
              <a:t>        WHERE e.job_id IN (SELECT job_id</a:t>
            </a:r>
          </a:p>
          <a:p>
            <a:pPr lvl="0" fontAlgn="base">
              <a:spcBef>
                <a:spcPct val="0"/>
              </a:spcBef>
              <a:spcAft>
                <a:spcPct val="0"/>
              </a:spcAft>
              <a:buClrTx/>
              <a:defRPr/>
            </a:pPr>
            <a:r>
              <a:rPr lang="es-MX" sz="1500" b="1" kern="1200" dirty="0">
                <a:solidFill>
                  <a:srgbClr val="C00000"/>
                </a:solidFill>
                <a:latin typeface="Calibri" panose="020F0502020204030204" pitchFamily="34" charset="0"/>
                <a:ea typeface="+mn-ea"/>
                <a:cs typeface="Calibri" panose="020F0502020204030204" pitchFamily="34" charset="0"/>
              </a:rPr>
              <a:t>                            FROM employees</a:t>
            </a:r>
          </a:p>
          <a:p>
            <a:pPr lvl="0" fontAlgn="base">
              <a:spcBef>
                <a:spcPct val="0"/>
              </a:spcBef>
              <a:spcAft>
                <a:spcPct val="0"/>
              </a:spcAft>
              <a:buClrTx/>
              <a:defRPr/>
            </a:pPr>
            <a:r>
              <a:rPr lang="es-MX" sz="1500" b="1" kern="1200" dirty="0">
                <a:solidFill>
                  <a:srgbClr val="C00000"/>
                </a:solidFill>
                <a:latin typeface="Calibri" panose="020F0502020204030204" pitchFamily="34" charset="0"/>
                <a:ea typeface="+mn-ea"/>
                <a:cs typeface="Calibri" panose="020F0502020204030204" pitchFamily="34" charset="0"/>
              </a:rPr>
              <a:t>                          GROUP BY job_id</a:t>
            </a:r>
          </a:p>
          <a:p>
            <a:pPr lvl="0" fontAlgn="base">
              <a:spcBef>
                <a:spcPct val="0"/>
              </a:spcBef>
              <a:spcAft>
                <a:spcPct val="0"/>
              </a:spcAft>
              <a:buClrTx/>
              <a:defRPr/>
            </a:pPr>
            <a:r>
              <a:rPr lang="es-MX" sz="1500" b="1" kern="1200" dirty="0">
                <a:solidFill>
                  <a:srgbClr val="C00000"/>
                </a:solidFill>
                <a:latin typeface="Calibri" panose="020F0502020204030204" pitchFamily="34" charset="0"/>
                <a:ea typeface="+mn-ea"/>
                <a:cs typeface="Calibri" panose="020F0502020204030204" pitchFamily="34" charset="0"/>
              </a:rPr>
              <a:t>                          HAVING ROUND(AVG(salary)) &gt; </a:t>
            </a:r>
            <a:r>
              <a:rPr lang="es-MX" sz="1500" b="1" kern="1200" dirty="0">
                <a:solidFill>
                  <a:srgbClr val="0000DE"/>
                </a:solidFill>
                <a:latin typeface="Calibri" panose="020F0502020204030204" pitchFamily="34" charset="0"/>
                <a:ea typeface="+mn-ea"/>
                <a:cs typeface="Calibri" panose="020F0502020204030204" pitchFamily="34" charset="0"/>
              </a:rPr>
              <a:t>:b_salario</a:t>
            </a:r>
            <a:r>
              <a:rPr lang="es-MX" sz="1500" b="1" kern="1200" dirty="0">
                <a:solidFill>
                  <a:srgbClr val="C00000"/>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sz="1500" b="1" kern="1200" dirty="0">
                <a:solidFill>
                  <a:srgbClr val="C00000"/>
                </a:solidFill>
                <a:latin typeface="Calibri" panose="020F0502020204030204" pitchFamily="34" charset="0"/>
                <a:ea typeface="+mn-ea"/>
                <a:cs typeface="Calibri" panose="020F0502020204030204" pitchFamily="34" charset="0"/>
              </a:rPr>
              <a:t>        ORDER BY e.employee_id;</a:t>
            </a:r>
          </a:p>
          <a:p>
            <a:pPr lvl="0" fontAlgn="base">
              <a:spcBef>
                <a:spcPct val="0"/>
              </a:spcBef>
              <a:spcAft>
                <a:spcPct val="0"/>
              </a:spcAft>
              <a:buClrTx/>
              <a:defRPr/>
            </a:pPr>
            <a:r>
              <a:rPr lang="es-MX" sz="1500" b="1" kern="1200" dirty="0">
                <a:solidFill>
                  <a:schemeClr val="tx1"/>
                </a:solidFill>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500" b="1" kern="1200" dirty="0">
                <a:solidFill>
                  <a:schemeClr val="tx1"/>
                </a:solidFill>
                <a:latin typeface="Calibri" panose="020F0502020204030204" pitchFamily="34" charset="0"/>
                <a:ea typeface="+mn-ea"/>
                <a:cs typeface="Calibri" panose="020F0502020204030204" pitchFamily="34" charset="0"/>
              </a:rPr>
              <a:t>  OPEN </a:t>
            </a:r>
            <a:r>
              <a:rPr lang="es-MX" sz="1500" b="1" kern="1200" dirty="0">
                <a:solidFill>
                  <a:srgbClr val="C00000"/>
                </a:solidFill>
                <a:latin typeface="Calibri" panose="020F0502020204030204" pitchFamily="34" charset="0"/>
                <a:cs typeface="Calibri" panose="020F0502020204030204" pitchFamily="34" charset="0"/>
              </a:rPr>
              <a:t>cur_empleados</a:t>
            </a:r>
            <a:r>
              <a:rPr lang="es-MX" sz="1500" b="1" kern="1200" dirty="0">
                <a:solidFill>
                  <a:schemeClr val="tx1"/>
                </a:solidFill>
                <a:latin typeface="Calibri" panose="020F0502020204030204" pitchFamily="34" charset="0"/>
                <a:cs typeface="Calibri" panose="020F0502020204030204" pitchFamily="34" charset="0"/>
              </a:rPr>
              <a:t>;</a:t>
            </a:r>
            <a:endParaRPr lang="es-MX" sz="1500" b="1" kern="1200" dirty="0">
              <a:solidFill>
                <a:schemeClr val="tx1"/>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endParaRPr kumimoji="0" lang="es-MX" sz="80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5" name="Imagen 4">
            <a:extLst>
              <a:ext uri="{FF2B5EF4-FFF2-40B4-BE49-F238E27FC236}">
                <a16:creationId xmlns:a16="http://schemas.microsoft.com/office/drawing/2014/main" id="{6A47AA62-340F-4CD2-A5B6-C0113E6D55D0}"/>
              </a:ext>
            </a:extLst>
          </p:cNvPr>
          <p:cNvPicPr>
            <a:picLocks noChangeAspect="1"/>
          </p:cNvPicPr>
          <p:nvPr/>
        </p:nvPicPr>
        <p:blipFill>
          <a:blip r:embed="rId3"/>
          <a:stretch>
            <a:fillRect/>
          </a:stretch>
        </p:blipFill>
        <p:spPr>
          <a:xfrm>
            <a:off x="3443187" y="5282928"/>
            <a:ext cx="5118064" cy="1505313"/>
          </a:xfrm>
          <a:prstGeom prst="rect">
            <a:avLst/>
          </a:prstGeom>
        </p:spPr>
      </p:pic>
    </p:spTree>
    <p:extLst>
      <p:ext uri="{BB962C8B-B14F-4D97-AF65-F5344CB8AC3E}">
        <p14:creationId xmlns:p14="http://schemas.microsoft.com/office/powerpoint/2010/main" val="765061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Leer Datos del Cursor</a:t>
            </a:r>
          </a:p>
        </p:txBody>
      </p:sp>
      <p:sp>
        <p:nvSpPr>
          <p:cNvPr id="9" name="Rectángulo redondeado 4">
            <a:extLst>
              <a:ext uri="{FF2B5EF4-FFF2-40B4-BE49-F238E27FC236}">
                <a16:creationId xmlns:a16="http://schemas.microsoft.com/office/drawing/2014/main" id="{001F1829-359C-4FA5-B5BE-4F52D18262E9}"/>
              </a:ext>
            </a:extLst>
          </p:cNvPr>
          <p:cNvSpPr/>
          <p:nvPr/>
        </p:nvSpPr>
        <p:spPr>
          <a:xfrm>
            <a:off x="2435297" y="1070918"/>
            <a:ext cx="2052000" cy="1692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Además, avanza el puntero a la siguiente fila en el Set Activo</a:t>
            </a:r>
            <a:endParaRPr lang="es-CL" sz="1800" b="1" kern="1200" dirty="0">
              <a:solidFill>
                <a:srgbClr val="FFFFFF"/>
              </a:solidFill>
              <a:latin typeface="Calibri"/>
              <a:cs typeface="Arial" panose="020B0604020202020204" pitchFamily="34" charset="0"/>
            </a:endParaRPr>
          </a:p>
        </p:txBody>
      </p:sp>
      <p:sp>
        <p:nvSpPr>
          <p:cNvPr id="11" name="Rectángulo redondeado 4">
            <a:extLst>
              <a:ext uri="{FF2B5EF4-FFF2-40B4-BE49-F238E27FC236}">
                <a16:creationId xmlns:a16="http://schemas.microsoft.com/office/drawing/2014/main" id="{2AC92BAA-4D41-4163-BF3C-6E17CB91EA2D}"/>
              </a:ext>
            </a:extLst>
          </p:cNvPr>
          <p:cNvSpPr/>
          <p:nvPr/>
        </p:nvSpPr>
        <p:spPr>
          <a:xfrm>
            <a:off x="4674451" y="1070918"/>
            <a:ext cx="2052000" cy="1692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El atributo %NOTFOUND permite validar si se han leído todas las filas del Set Activo del cursor</a:t>
            </a:r>
          </a:p>
        </p:txBody>
      </p:sp>
      <p:sp>
        <p:nvSpPr>
          <p:cNvPr id="12" name="Rectángulo redondeado 4">
            <a:extLst>
              <a:ext uri="{FF2B5EF4-FFF2-40B4-BE49-F238E27FC236}">
                <a16:creationId xmlns:a16="http://schemas.microsoft.com/office/drawing/2014/main" id="{F44323AC-CC4F-40C9-9F2D-F30F7C81124E}"/>
              </a:ext>
            </a:extLst>
          </p:cNvPr>
          <p:cNvSpPr/>
          <p:nvPr/>
        </p:nvSpPr>
        <p:spPr>
          <a:xfrm>
            <a:off x="6909370" y="1070918"/>
            <a:ext cx="2052000" cy="1692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Para poder leer todas las filas recuperadas en el cursor se debe generar una Iteración</a:t>
            </a:r>
          </a:p>
        </p:txBody>
      </p:sp>
      <p:sp>
        <p:nvSpPr>
          <p:cNvPr id="13" name="Rectángulo redondeado 4">
            <a:extLst>
              <a:ext uri="{FF2B5EF4-FFF2-40B4-BE49-F238E27FC236}">
                <a16:creationId xmlns:a16="http://schemas.microsoft.com/office/drawing/2014/main" id="{A8892CC8-C27D-4A4C-9DEB-05BEE179D3A2}"/>
              </a:ext>
            </a:extLst>
          </p:cNvPr>
          <p:cNvSpPr/>
          <p:nvPr/>
        </p:nvSpPr>
        <p:spPr>
          <a:xfrm>
            <a:off x="196083" y="1070918"/>
            <a:ext cx="2052000" cy="1692000"/>
          </a:xfrm>
          <a:prstGeom prst="roundRect">
            <a:avLst/>
          </a:prstGeom>
          <a:solidFill>
            <a:srgbClr val="17375E"/>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Se lee la fila actual del Set Activo del cursor y los datos se almacenan en las variables de la cláusula INTO</a:t>
            </a:r>
            <a:endParaRPr lang="es-CL" sz="1800" b="1" kern="1200" dirty="0">
              <a:solidFill>
                <a:srgbClr val="FFFFFF"/>
              </a:solidFill>
              <a:latin typeface="Calibri"/>
              <a:cs typeface="Arial" panose="020B0604020202020204" pitchFamily="34" charset="0"/>
            </a:endParaRPr>
          </a:p>
        </p:txBody>
      </p:sp>
      <p:sp>
        <p:nvSpPr>
          <p:cNvPr id="14" name="Rectangle 3">
            <a:extLst>
              <a:ext uri="{FF2B5EF4-FFF2-40B4-BE49-F238E27FC236}">
                <a16:creationId xmlns:a16="http://schemas.microsoft.com/office/drawing/2014/main" id="{E57591B9-85BA-409F-B379-EA0EFE49198A}"/>
              </a:ext>
            </a:extLst>
          </p:cNvPr>
          <p:cNvSpPr txBox="1">
            <a:spLocks noChangeArrowheads="1"/>
          </p:cNvSpPr>
          <p:nvPr/>
        </p:nvSpPr>
        <p:spPr bwMode="auto">
          <a:xfrm>
            <a:off x="611188" y="281699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5" name="Text Box 5">
            <a:extLst>
              <a:ext uri="{FF2B5EF4-FFF2-40B4-BE49-F238E27FC236}">
                <a16:creationId xmlns:a16="http://schemas.microsoft.com/office/drawing/2014/main" id="{252447B2-1C88-4499-AECD-C2569E7481D1}"/>
              </a:ext>
            </a:extLst>
          </p:cNvPr>
          <p:cNvSpPr txBox="1">
            <a:spLocks noChangeArrowheads="1"/>
          </p:cNvSpPr>
          <p:nvPr/>
        </p:nvSpPr>
        <p:spPr bwMode="auto">
          <a:xfrm>
            <a:off x="1271989" y="3107544"/>
            <a:ext cx="6982336" cy="58477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cs typeface="Calibri" panose="020F0502020204030204" pitchFamily="34" charset="0"/>
              </a:rPr>
              <a:t>FETCH </a:t>
            </a:r>
            <a:r>
              <a:rPr lang="en-US" sz="1600" b="1" i="1" dirty="0">
                <a:latin typeface="Calibri" panose="020F0502020204030204" pitchFamily="34" charset="0"/>
                <a:cs typeface="Calibri" panose="020F0502020204030204" pitchFamily="34" charset="0"/>
              </a:rPr>
              <a:t>nombre_cursor</a:t>
            </a:r>
            <a:r>
              <a:rPr lang="en-US" sz="1600" b="1" dirty="0">
                <a:latin typeface="Calibri" panose="020F0502020204030204" pitchFamily="34" charset="0"/>
                <a:cs typeface="Calibri" panose="020F0502020204030204" pitchFamily="34" charset="0"/>
              </a:rPr>
              <a:t> INTO </a:t>
            </a:r>
            <a:r>
              <a:rPr lang="en-US" sz="1600" b="1" i="1" dirty="0">
                <a:latin typeface="Calibri" panose="020F0502020204030204" pitchFamily="34" charset="0"/>
                <a:cs typeface="Calibri" panose="020F0502020204030204" pitchFamily="34" charset="0"/>
              </a:rPr>
              <a:t>lista_de_variables </a:t>
            </a:r>
            <a:r>
              <a:rPr lang="en-US" sz="1600" b="1" dirty="0">
                <a:latin typeface="Calibri" panose="020F0502020204030204" pitchFamily="34" charset="0"/>
                <a:cs typeface="Calibri" panose="020F0502020204030204" pitchFamily="34" charset="0"/>
              </a:rPr>
              <a:t>|</a:t>
            </a:r>
            <a:r>
              <a:rPr lang="en-US" sz="1600" b="1" i="1" dirty="0">
                <a:latin typeface="Calibri" panose="020F0502020204030204" pitchFamily="34" charset="0"/>
                <a:cs typeface="Calibri" panose="020F0502020204030204" pitchFamily="34" charset="0"/>
              </a:rPr>
              <a:t> registro_PL/SQL</a:t>
            </a:r>
            <a:r>
              <a:rPr lang="en-US" sz="1600" b="1" dirty="0">
                <a:latin typeface="Calibri" panose="020F0502020204030204" pitchFamily="34" charset="0"/>
                <a:cs typeface="Calibri" panose="020F0502020204030204" pitchFamily="34" charset="0"/>
              </a:rPr>
              <a:t>;</a:t>
            </a:r>
          </a:p>
          <a:p>
            <a:pPr>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 name="Text Box 5">
            <a:extLst>
              <a:ext uri="{FF2B5EF4-FFF2-40B4-BE49-F238E27FC236}">
                <a16:creationId xmlns:a16="http://schemas.microsoft.com/office/drawing/2014/main" id="{C09CBE5E-7630-4CB3-ABEE-1E42128409AE}"/>
              </a:ext>
            </a:extLst>
          </p:cNvPr>
          <p:cNvSpPr txBox="1">
            <a:spLocks noChangeArrowheads="1"/>
          </p:cNvSpPr>
          <p:nvPr/>
        </p:nvSpPr>
        <p:spPr bwMode="auto">
          <a:xfrm>
            <a:off x="1254774" y="4059594"/>
            <a:ext cx="7046850" cy="270843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b="1" kern="1200" dirty="0">
                <a:solidFill>
                  <a:schemeClr val="tx1"/>
                </a:solidFill>
                <a:latin typeface="Calibri" panose="020F0502020204030204" pitchFamily="34" charset="0"/>
                <a:ea typeface="+mn-ea"/>
                <a:cs typeface="Calibri" panose="020F0502020204030204" pitchFamily="34" charset="0"/>
              </a:rPr>
              <a:t>CURSOR cur_dato_empleado IS</a:t>
            </a:r>
          </a:p>
          <a:p>
            <a:pPr lvl="0" fontAlgn="base">
              <a:spcBef>
                <a:spcPct val="0"/>
              </a:spcBef>
              <a:spcAft>
                <a:spcPct val="0"/>
              </a:spcAft>
              <a:buClrTx/>
              <a:defRPr/>
            </a:pPr>
            <a:r>
              <a:rPr lang="en-US" b="1" kern="1200" dirty="0">
                <a:solidFill>
                  <a:schemeClr val="tx1"/>
                </a:solidFill>
                <a:latin typeface="Calibri" panose="020F0502020204030204" pitchFamily="34" charset="0"/>
                <a:ea typeface="+mn-ea"/>
                <a:cs typeface="Calibri" panose="020F0502020204030204" pitchFamily="34" charset="0"/>
              </a:rPr>
              <a:t>  SELECT </a:t>
            </a:r>
            <a:r>
              <a:rPr lang="en-US" b="1" kern="1200" dirty="0">
                <a:solidFill>
                  <a:srgbClr val="C00000"/>
                </a:solidFill>
                <a:latin typeface="Calibri" panose="020F0502020204030204" pitchFamily="34" charset="0"/>
                <a:ea typeface="+mn-ea"/>
                <a:cs typeface="Calibri" panose="020F0502020204030204" pitchFamily="34" charset="0"/>
              </a:rPr>
              <a:t>employee_id</a:t>
            </a:r>
            <a:r>
              <a:rPr lang="en-US" b="1" kern="1200" dirty="0">
                <a:solidFill>
                  <a:schemeClr val="tx1"/>
                </a:solidFill>
                <a:latin typeface="Calibri" panose="020F0502020204030204" pitchFamily="34" charset="0"/>
                <a:ea typeface="+mn-ea"/>
                <a:cs typeface="Calibri" panose="020F0502020204030204" pitchFamily="34" charset="0"/>
              </a:rPr>
              <a:t>, </a:t>
            </a:r>
            <a:r>
              <a:rPr lang="en-US" b="1" kern="1200" dirty="0">
                <a:solidFill>
                  <a:srgbClr val="008000"/>
                </a:solidFill>
                <a:latin typeface="Calibri" panose="020F0502020204030204" pitchFamily="34" charset="0"/>
                <a:ea typeface="+mn-ea"/>
                <a:cs typeface="Calibri" panose="020F0502020204030204" pitchFamily="34" charset="0"/>
              </a:rPr>
              <a:t>e.first_name || ' ' || e.last_name</a:t>
            </a:r>
            <a:r>
              <a:rPr lang="en-US" b="1" kern="1200" dirty="0">
                <a:solidFill>
                  <a:schemeClr val="tx1"/>
                </a:solidFill>
                <a:latin typeface="Calibri" panose="020F0502020204030204" pitchFamily="34" charset="0"/>
                <a:ea typeface="+mn-ea"/>
                <a:cs typeface="Calibri" panose="020F0502020204030204" pitchFamily="34" charset="0"/>
              </a:rPr>
              <a:t>, </a:t>
            </a:r>
            <a:r>
              <a:rPr lang="en-US" b="1" kern="1200" dirty="0">
                <a:solidFill>
                  <a:srgbClr val="0000DE"/>
                </a:solidFill>
                <a:latin typeface="Calibri" panose="020F0502020204030204" pitchFamily="34" charset="0"/>
                <a:ea typeface="+mn-ea"/>
                <a:cs typeface="Calibri" panose="020F0502020204030204" pitchFamily="34" charset="0"/>
              </a:rPr>
              <a:t>e.salary</a:t>
            </a:r>
          </a:p>
          <a:p>
            <a:pPr lvl="0" fontAlgn="base">
              <a:spcBef>
                <a:spcPct val="0"/>
              </a:spcBef>
              <a:spcAft>
                <a:spcPct val="0"/>
              </a:spcAft>
              <a:buClrTx/>
              <a:defRPr/>
            </a:pPr>
            <a:r>
              <a:rPr lang="en-US" b="1" kern="1200" dirty="0">
                <a:solidFill>
                  <a:schemeClr val="tx1"/>
                </a:solidFill>
                <a:latin typeface="Calibri" panose="020F0502020204030204" pitchFamily="34" charset="0"/>
                <a:ea typeface="+mn-ea"/>
                <a:cs typeface="Calibri" panose="020F0502020204030204" pitchFamily="34" charset="0"/>
              </a:rPr>
              <a:t>    FROM employees e;</a:t>
            </a:r>
            <a:r>
              <a:rPr lang="es-MX" b="1" kern="1200" dirty="0">
                <a:solidFill>
                  <a:schemeClr val="tx1"/>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TYPE </a:t>
            </a:r>
            <a:r>
              <a:rPr lang="es-MX" b="1" kern="1200" dirty="0">
                <a:solidFill>
                  <a:srgbClr val="660066"/>
                </a:solidFill>
                <a:latin typeface="Calibri" panose="020F0502020204030204" pitchFamily="34" charset="0"/>
                <a:ea typeface="+mn-ea"/>
                <a:cs typeface="Calibri" panose="020F0502020204030204" pitchFamily="34" charset="0"/>
              </a:rPr>
              <a:t>tipo_reg_empleado </a:t>
            </a:r>
            <a:r>
              <a:rPr lang="es-MX" b="1" kern="1200" dirty="0">
                <a:latin typeface="Calibri" panose="020F0502020204030204" pitchFamily="34" charset="0"/>
                <a:ea typeface="+mn-ea"/>
                <a:cs typeface="Calibri" panose="020F0502020204030204" pitchFamily="34" charset="0"/>
              </a:rPr>
              <a:t>RECORD IS</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a:t>
            </a:r>
            <a:r>
              <a:rPr lang="es-MX" b="1" kern="1200" dirty="0">
                <a:solidFill>
                  <a:srgbClr val="C00000"/>
                </a:solidFill>
                <a:latin typeface="Calibri" panose="020F0502020204030204" pitchFamily="34" charset="0"/>
                <a:ea typeface="+mn-ea"/>
                <a:cs typeface="Calibri" panose="020F0502020204030204" pitchFamily="34" charset="0"/>
              </a:rPr>
              <a:t>id</a:t>
            </a:r>
            <a:r>
              <a:rPr lang="es-MX" b="1" kern="1200" dirty="0">
                <a:latin typeface="Calibri" panose="020F0502020204030204" pitchFamily="34" charset="0"/>
                <a:ea typeface="+mn-ea"/>
                <a:cs typeface="Calibri" panose="020F0502020204030204" pitchFamily="34" charset="0"/>
              </a:rPr>
              <a:t> NUMBER(3),</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a:t>
            </a:r>
            <a:r>
              <a:rPr lang="es-MX" b="1" kern="1200" dirty="0">
                <a:solidFill>
                  <a:srgbClr val="008000"/>
                </a:solidFill>
                <a:latin typeface="Calibri" panose="020F0502020204030204" pitchFamily="34" charset="0"/>
                <a:ea typeface="+mn-ea"/>
                <a:cs typeface="Calibri" panose="020F0502020204030204" pitchFamily="34" charset="0"/>
              </a:rPr>
              <a:t>nombre</a:t>
            </a:r>
            <a:r>
              <a:rPr lang="es-MX" b="1" kern="1200" dirty="0">
                <a:latin typeface="Calibri" panose="020F0502020204030204" pitchFamily="34" charset="0"/>
                <a:ea typeface="+mn-ea"/>
                <a:cs typeface="Calibri" panose="020F0502020204030204" pitchFamily="34" charset="0"/>
              </a:rPr>
              <a:t> VARCHAR2(30),</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a:t>
            </a:r>
            <a:r>
              <a:rPr lang="es-MX" b="1" kern="1200" dirty="0">
                <a:solidFill>
                  <a:srgbClr val="0000DE"/>
                </a:solidFill>
                <a:latin typeface="Calibri" panose="020F0502020204030204" pitchFamily="34" charset="0"/>
                <a:ea typeface="+mn-ea"/>
                <a:cs typeface="Calibri" panose="020F0502020204030204" pitchFamily="34" charset="0"/>
              </a:rPr>
              <a:t>salario</a:t>
            </a:r>
            <a:r>
              <a:rPr lang="es-MX" b="1" kern="1200" dirty="0">
                <a:latin typeface="Calibri" panose="020F0502020204030204" pitchFamily="34" charset="0"/>
                <a:ea typeface="+mn-ea"/>
                <a:cs typeface="Calibri" panose="020F0502020204030204" pitchFamily="34" charset="0"/>
              </a:rPr>
              <a:t> NUMBER(8));</a:t>
            </a:r>
          </a:p>
          <a:p>
            <a:pPr lvl="0" fontAlgn="base">
              <a:spcBef>
                <a:spcPct val="0"/>
              </a:spcBef>
              <a:spcAft>
                <a:spcPct val="0"/>
              </a:spcAft>
              <a:buClrTx/>
              <a:defRPr/>
            </a:pPr>
            <a:r>
              <a:rPr lang="es-MX" b="1" kern="1200" dirty="0">
                <a:solidFill>
                  <a:srgbClr val="FF0000"/>
                </a:solidFill>
                <a:latin typeface="Calibri" panose="020F0502020204030204" pitchFamily="34" charset="0"/>
                <a:ea typeface="+mn-ea"/>
                <a:cs typeface="Calibri" panose="020F0502020204030204" pitchFamily="34" charset="0"/>
              </a:rPr>
              <a:t>reg_empleado  </a:t>
            </a:r>
            <a:r>
              <a:rPr lang="es-MX" b="1" kern="1200" dirty="0">
                <a:solidFill>
                  <a:srgbClr val="660066"/>
                </a:solidFill>
                <a:latin typeface="Calibri" panose="020F0502020204030204" pitchFamily="34" charset="0"/>
                <a:cs typeface="Calibri" panose="020F0502020204030204" pitchFamily="34" charset="0"/>
              </a:rPr>
              <a:t>tipo_reg_empleado</a:t>
            </a:r>
            <a:r>
              <a:rPr lang="es-MX" b="1" kern="1200" dirty="0">
                <a:latin typeface="Calibri" panose="020F0502020204030204" pitchFamily="34" charset="0"/>
                <a:cs typeface="Calibri" panose="020F0502020204030204" pitchFamily="34" charset="0"/>
              </a:rPr>
              <a:t>;</a:t>
            </a:r>
            <a:endParaRPr lang="es-MX" b="1" kern="1200" dirty="0">
              <a:latin typeface="Calibri" panose="020F0502020204030204" pitchFamily="34" charset="0"/>
              <a:ea typeface="+mn-ea"/>
              <a:cs typeface="Calibri" panose="020F0502020204030204" pitchFamily="34" charset="0"/>
            </a:endParaRPr>
          </a:p>
          <a:p>
            <a:pPr fontAlgn="base">
              <a:spcBef>
                <a:spcPct val="0"/>
              </a:spcBef>
              <a:spcAft>
                <a:spcPct val="0"/>
              </a:spcAft>
              <a:buClrTx/>
              <a:defRPr/>
            </a:pPr>
            <a:r>
              <a:rPr lang="es-MX" b="1" kern="1200" dirty="0">
                <a:solidFill>
                  <a:schemeClr val="tx1"/>
                </a:solidFill>
                <a:latin typeface="Calibri" panose="020F0502020204030204" pitchFamily="34" charset="0"/>
                <a:cs typeface="Calibri" panose="020F0502020204030204" pitchFamily="34" charset="0"/>
              </a:rPr>
              <a:t>OPEN </a:t>
            </a:r>
            <a:r>
              <a:rPr lang="en-US" b="1" kern="1200" dirty="0">
                <a:solidFill>
                  <a:schemeClr val="tx1"/>
                </a:solidFill>
                <a:latin typeface="Calibri" panose="020F0502020204030204" pitchFamily="34" charset="0"/>
                <a:cs typeface="Calibri" panose="020F0502020204030204" pitchFamily="34" charset="0"/>
              </a:rPr>
              <a:t>cur_dato_empleado</a:t>
            </a:r>
            <a:r>
              <a:rPr lang="es-MX" b="1" kern="1200" dirty="0">
                <a:solidFill>
                  <a:schemeClr val="tx1"/>
                </a:solidFill>
                <a:latin typeface="Calibri" panose="020F0502020204030204" pitchFamily="34" charset="0"/>
                <a:cs typeface="Calibri" panose="020F0502020204030204" pitchFamily="34" charset="0"/>
              </a:rPr>
              <a:t>;</a:t>
            </a:r>
          </a:p>
          <a:p>
            <a:pPr fontAlgn="base">
              <a:spcBef>
                <a:spcPct val="0"/>
              </a:spcBef>
              <a:spcAft>
                <a:spcPct val="0"/>
              </a:spcAft>
              <a:buClrTx/>
              <a:defRPr/>
            </a:pPr>
            <a:r>
              <a:rPr lang="es-MX" b="1" kern="1200" dirty="0">
                <a:solidFill>
                  <a:schemeClr val="tx1"/>
                </a:solidFill>
                <a:latin typeface="Calibri" panose="020F0502020204030204" pitchFamily="34" charset="0"/>
                <a:cs typeface="Calibri" panose="020F0502020204030204" pitchFamily="34" charset="0"/>
              </a:rPr>
              <a:t>FETCH </a:t>
            </a:r>
            <a:r>
              <a:rPr lang="en-US" b="1" kern="1200" dirty="0">
                <a:solidFill>
                  <a:schemeClr val="tx1"/>
                </a:solidFill>
                <a:latin typeface="Calibri" panose="020F0502020204030204" pitchFamily="34" charset="0"/>
                <a:cs typeface="Calibri" panose="020F0502020204030204" pitchFamily="34" charset="0"/>
              </a:rPr>
              <a:t>cur_dato_empleado INTO </a:t>
            </a:r>
            <a:r>
              <a:rPr lang="en-US" b="1" kern="1200" dirty="0">
                <a:solidFill>
                  <a:srgbClr val="FF0000"/>
                </a:solidFill>
                <a:latin typeface="Calibri" panose="020F0502020204030204" pitchFamily="34" charset="0"/>
                <a:cs typeface="Calibri" panose="020F0502020204030204" pitchFamily="34" charset="0"/>
              </a:rPr>
              <a:t>reg_empleado</a:t>
            </a:r>
            <a:r>
              <a:rPr lang="en-US" b="1" kern="1200" dirty="0">
                <a:solidFill>
                  <a:schemeClr val="tx1"/>
                </a:solidFill>
                <a:latin typeface="Calibri" panose="020F0502020204030204" pitchFamily="34" charset="0"/>
                <a:cs typeface="Calibri" panose="020F0502020204030204" pitchFamily="34" charset="0"/>
              </a:rPr>
              <a:t>;</a:t>
            </a:r>
          </a:p>
          <a:p>
            <a:pPr fontAlgn="base">
              <a:spcBef>
                <a:spcPct val="0"/>
              </a:spcBef>
              <a:spcAft>
                <a:spcPct val="0"/>
              </a:spcAft>
              <a:buClrTx/>
              <a:defRPr/>
            </a:pPr>
            <a:r>
              <a:rPr lang="en-US" b="1" kern="1200" dirty="0">
                <a:solidFill>
                  <a:schemeClr val="tx1"/>
                </a:solidFill>
                <a:latin typeface="Calibri" panose="020F0502020204030204" pitchFamily="34" charset="0"/>
                <a:cs typeface="Calibri" panose="020F0502020204030204" pitchFamily="34" charset="0"/>
              </a:rPr>
              <a:t>END;</a:t>
            </a:r>
            <a:endParaRPr kumimoji="0" lang="es-MX" sz="80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5385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Leer Datos del Cursor</a:t>
            </a:r>
          </a:p>
        </p:txBody>
      </p:sp>
      <p:sp>
        <p:nvSpPr>
          <p:cNvPr id="17" name="Text Box 5">
            <a:extLst>
              <a:ext uri="{FF2B5EF4-FFF2-40B4-BE49-F238E27FC236}">
                <a16:creationId xmlns:a16="http://schemas.microsoft.com/office/drawing/2014/main" id="{430579C7-FA10-4BFD-ABF5-FAFFCF56DA91}"/>
              </a:ext>
            </a:extLst>
          </p:cNvPr>
          <p:cNvSpPr txBox="1">
            <a:spLocks noChangeArrowheads="1"/>
          </p:cNvSpPr>
          <p:nvPr/>
        </p:nvSpPr>
        <p:spPr bwMode="auto">
          <a:xfrm>
            <a:off x="804324" y="1507520"/>
            <a:ext cx="7414017" cy="5170646"/>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lvl="0" fontAlgn="base">
              <a:spcBef>
                <a:spcPct val="0"/>
              </a:spcBef>
              <a:spcAft>
                <a:spcPct val="0"/>
              </a:spcAft>
              <a:buClrTx/>
              <a:defRPr/>
            </a:pPr>
            <a:endParaRPr lang="es-MX" sz="800"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CURSOR cur_empleados IS</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SELECT </a:t>
            </a:r>
            <a:r>
              <a:rPr lang="es-MX" sz="1600" b="1" kern="1200" dirty="0">
                <a:solidFill>
                  <a:srgbClr val="C00000"/>
                </a:solidFill>
                <a:latin typeface="Calibri" panose="020F0502020204030204" pitchFamily="34" charset="0"/>
                <a:ea typeface="+mn-ea"/>
                <a:cs typeface="Calibri" panose="020F0502020204030204" pitchFamily="34" charset="0"/>
              </a:rPr>
              <a:t>e.employee_id</a:t>
            </a:r>
            <a:r>
              <a:rPr lang="es-MX" sz="1600" b="1" kern="1200" dirty="0">
                <a:latin typeface="Calibri" panose="020F0502020204030204" pitchFamily="34" charset="0"/>
                <a:ea typeface="+mn-ea"/>
                <a:cs typeface="Calibri" panose="020F0502020204030204" pitchFamily="34" charset="0"/>
              </a:rPr>
              <a:t>, </a:t>
            </a:r>
            <a:r>
              <a:rPr lang="es-MX" sz="1600" b="1" kern="1200" dirty="0">
                <a:solidFill>
                  <a:srgbClr val="008000"/>
                </a:solidFill>
                <a:latin typeface="Calibri" panose="020F0502020204030204" pitchFamily="34" charset="0"/>
                <a:ea typeface="+mn-ea"/>
                <a:cs typeface="Calibri" panose="020F0502020204030204" pitchFamily="34" charset="0"/>
              </a:rPr>
              <a:t>e.first_name || ' ' || e.last_name</a:t>
            </a:r>
            <a:r>
              <a:rPr lang="es-MX" sz="16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a:t>
            </a:r>
            <a:r>
              <a:rPr lang="es-MX" sz="1600" b="1" kern="1200" dirty="0">
                <a:solidFill>
                  <a:srgbClr val="0000DE"/>
                </a:solidFill>
                <a:latin typeface="Calibri" panose="020F0502020204030204" pitchFamily="34" charset="0"/>
                <a:ea typeface="+mn-ea"/>
                <a:cs typeface="Calibri" panose="020F0502020204030204" pitchFamily="34" charset="0"/>
              </a:rPr>
              <a:t>j.job_title</a:t>
            </a:r>
            <a:r>
              <a:rPr lang="es-MX" sz="1600" b="1" kern="1200" dirty="0">
                <a:latin typeface="Calibri" panose="020F0502020204030204" pitchFamily="34" charset="0"/>
                <a:ea typeface="+mn-ea"/>
                <a:cs typeface="Calibri" panose="020F0502020204030204" pitchFamily="34" charset="0"/>
              </a:rPr>
              <a:t>, </a:t>
            </a:r>
            <a:r>
              <a:rPr lang="es-MX" sz="1600" b="1" kern="1200" dirty="0">
                <a:solidFill>
                  <a:srgbClr val="FF0000"/>
                </a:solidFill>
                <a:latin typeface="Calibri" panose="020F0502020204030204" pitchFamily="34" charset="0"/>
                <a:ea typeface="+mn-ea"/>
                <a:cs typeface="Calibri" panose="020F0502020204030204" pitchFamily="34" charset="0"/>
              </a:rPr>
              <a:t>l.city</a:t>
            </a:r>
            <a:r>
              <a:rPr lang="es-MX" sz="1600" b="1" kern="1200" dirty="0">
                <a:latin typeface="Calibri" panose="020F0502020204030204" pitchFamily="34" charset="0"/>
                <a:ea typeface="+mn-ea"/>
                <a:cs typeface="Calibri" panose="020F0502020204030204" pitchFamily="34" charset="0"/>
              </a:rPr>
              <a:t>, </a:t>
            </a:r>
            <a:r>
              <a:rPr lang="es-MX" sz="1600" b="1" kern="1200" dirty="0">
                <a:solidFill>
                  <a:srgbClr val="660066"/>
                </a:solidFill>
                <a:latin typeface="Calibri" panose="020F0502020204030204" pitchFamily="34" charset="0"/>
                <a:ea typeface="+mn-ea"/>
                <a:cs typeface="Calibri" panose="020F0502020204030204" pitchFamily="34" charset="0"/>
              </a:rPr>
              <a:t>l.street_address</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FROM employees e JOIN jobs j</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ON(e.job_id = j.job_id)</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LEFT OUTER JOIN departments d</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ON(e.department_id = d.department_id)</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LEFT OUTER JOIN locations l</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ON(d.location_id = l.location_id)</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ORDER BY e.employee_id;</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v_id_emp NUMBER(3);</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v_nombre VARCHAR2(30);</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v_trabajo VARCHAR2(30);</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v_ciudad VARCHAR2(30);</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v_direcc VARCHAR2(30);</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OPEN cur_empleados;</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FETCH cur_empleados INTO </a:t>
            </a:r>
            <a:r>
              <a:rPr lang="es-MX" sz="1600" b="1" kern="1200" dirty="0">
                <a:solidFill>
                  <a:srgbClr val="C00000"/>
                </a:solidFill>
                <a:latin typeface="Calibri" panose="020F0502020204030204" pitchFamily="34" charset="0"/>
                <a:ea typeface="+mn-ea"/>
                <a:cs typeface="Calibri" panose="020F0502020204030204" pitchFamily="34" charset="0"/>
              </a:rPr>
              <a:t>v_id_emp</a:t>
            </a:r>
            <a:r>
              <a:rPr lang="es-MX" sz="1600" b="1" kern="1200" dirty="0">
                <a:latin typeface="Calibri" panose="020F0502020204030204" pitchFamily="34" charset="0"/>
                <a:ea typeface="+mn-ea"/>
                <a:cs typeface="Calibri" panose="020F0502020204030204" pitchFamily="34" charset="0"/>
              </a:rPr>
              <a:t>, </a:t>
            </a:r>
            <a:r>
              <a:rPr lang="es-MX" sz="1600" b="1" kern="1200" dirty="0">
                <a:solidFill>
                  <a:srgbClr val="008000"/>
                </a:solidFill>
                <a:latin typeface="Calibri" panose="020F0502020204030204" pitchFamily="34" charset="0"/>
                <a:ea typeface="+mn-ea"/>
                <a:cs typeface="Calibri" panose="020F0502020204030204" pitchFamily="34" charset="0"/>
              </a:rPr>
              <a:t>v_nombre</a:t>
            </a:r>
            <a:r>
              <a:rPr lang="es-MX" sz="1600" b="1" kern="1200" dirty="0">
                <a:latin typeface="Calibri" panose="020F0502020204030204" pitchFamily="34" charset="0"/>
                <a:ea typeface="+mn-ea"/>
                <a:cs typeface="Calibri" panose="020F0502020204030204" pitchFamily="34" charset="0"/>
              </a:rPr>
              <a:t>,</a:t>
            </a:r>
            <a:r>
              <a:rPr lang="es-MX" sz="1600" b="1" kern="1200" dirty="0">
                <a:solidFill>
                  <a:srgbClr val="0000DE"/>
                </a:solidFill>
                <a:latin typeface="Calibri" panose="020F0502020204030204" pitchFamily="34" charset="0"/>
                <a:ea typeface="+mn-ea"/>
                <a:cs typeface="Calibri" panose="020F0502020204030204" pitchFamily="34" charset="0"/>
              </a:rPr>
              <a:t>v_trabajo</a:t>
            </a:r>
            <a:r>
              <a:rPr lang="es-MX" sz="1600" b="1" kern="1200" dirty="0">
                <a:latin typeface="Calibri" panose="020F0502020204030204" pitchFamily="34" charset="0"/>
                <a:ea typeface="+mn-ea"/>
                <a:cs typeface="Calibri" panose="020F0502020204030204" pitchFamily="34" charset="0"/>
              </a:rPr>
              <a:t>,</a:t>
            </a:r>
            <a:r>
              <a:rPr lang="es-MX" sz="1600" b="1" kern="1200" dirty="0">
                <a:solidFill>
                  <a:srgbClr val="FF0000"/>
                </a:solidFill>
                <a:latin typeface="Calibri" panose="020F0502020204030204" pitchFamily="34" charset="0"/>
                <a:ea typeface="+mn-ea"/>
                <a:cs typeface="Calibri" panose="020F0502020204030204" pitchFamily="34" charset="0"/>
              </a:rPr>
              <a:t>v_ciudad</a:t>
            </a:r>
            <a:r>
              <a:rPr lang="es-MX" sz="1600" b="1" kern="1200" dirty="0">
                <a:latin typeface="Calibri" panose="020F0502020204030204" pitchFamily="34" charset="0"/>
                <a:ea typeface="+mn-ea"/>
                <a:cs typeface="Calibri" panose="020F0502020204030204" pitchFamily="34" charset="0"/>
              </a:rPr>
              <a:t>,</a:t>
            </a:r>
            <a:r>
              <a:rPr lang="es-MX" sz="1600" b="1" kern="1200" dirty="0">
                <a:solidFill>
                  <a:srgbClr val="660066"/>
                </a:solidFill>
                <a:latin typeface="Calibri" panose="020F0502020204030204" pitchFamily="34" charset="0"/>
                <a:ea typeface="+mn-ea"/>
                <a:cs typeface="Calibri" panose="020F0502020204030204" pitchFamily="34" charset="0"/>
              </a:rPr>
              <a:t>v_direcc</a:t>
            </a:r>
            <a:r>
              <a:rPr lang="es-MX"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END;</a:t>
            </a:r>
          </a:p>
          <a:p>
            <a:pPr lvl="0" fontAlgn="base">
              <a:spcBef>
                <a:spcPct val="0"/>
              </a:spcBef>
              <a:spcAft>
                <a:spcPct val="0"/>
              </a:spcAft>
              <a:buClrTx/>
              <a:defRPr/>
            </a:pPr>
            <a:endParaRPr kumimoji="0" lang="es-MX" sz="80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6" name="Rectangle 3">
            <a:extLst>
              <a:ext uri="{FF2B5EF4-FFF2-40B4-BE49-F238E27FC236}">
                <a16:creationId xmlns:a16="http://schemas.microsoft.com/office/drawing/2014/main" id="{4CE67673-4555-4385-8441-C6369AC773D9}"/>
              </a:ext>
            </a:extLst>
          </p:cNvPr>
          <p:cNvSpPr txBox="1">
            <a:spLocks noChangeArrowheads="1"/>
          </p:cNvSpPr>
          <p:nvPr/>
        </p:nvSpPr>
        <p:spPr bwMode="auto">
          <a:xfrm>
            <a:off x="611188" y="1182863"/>
            <a:ext cx="7848600" cy="337180"/>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800" kern="1200" dirty="0">
              <a:solidFill>
                <a:prstClr val="black"/>
              </a:solidFill>
              <a:latin typeface="Calibri"/>
              <a:ea typeface="Arial Unicode MS"/>
              <a:cs typeface="Arial Unicode MS"/>
            </a:endParaRPr>
          </a:p>
        </p:txBody>
      </p:sp>
    </p:spTree>
    <p:extLst>
      <p:ext uri="{BB962C8B-B14F-4D97-AF65-F5344CB8AC3E}">
        <p14:creationId xmlns:p14="http://schemas.microsoft.com/office/powerpoint/2010/main" val="1294767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Leer los Datos del Cursor</a:t>
            </a:r>
          </a:p>
        </p:txBody>
      </p:sp>
      <p:sp>
        <p:nvSpPr>
          <p:cNvPr id="10" name="Rectangle 3">
            <a:extLst>
              <a:ext uri="{FF2B5EF4-FFF2-40B4-BE49-F238E27FC236}">
                <a16:creationId xmlns:a16="http://schemas.microsoft.com/office/drawing/2014/main" id="{39B28EFB-C14E-4E53-88FF-18AB949E51F4}"/>
              </a:ext>
            </a:extLst>
          </p:cNvPr>
          <p:cNvSpPr txBox="1">
            <a:spLocks noChangeArrowheads="1"/>
          </p:cNvSpPr>
          <p:nvPr/>
        </p:nvSpPr>
        <p:spPr bwMode="auto">
          <a:xfrm>
            <a:off x="611188" y="113612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800" kern="1200" dirty="0">
              <a:solidFill>
                <a:prstClr val="black"/>
              </a:solidFill>
              <a:latin typeface="Calibri"/>
              <a:ea typeface="Arial Unicode MS"/>
              <a:cs typeface="Arial Unicode MS"/>
            </a:endParaRPr>
          </a:p>
        </p:txBody>
      </p:sp>
      <p:sp>
        <p:nvSpPr>
          <p:cNvPr id="16" name="Text Box 5">
            <a:extLst>
              <a:ext uri="{FF2B5EF4-FFF2-40B4-BE49-F238E27FC236}">
                <a16:creationId xmlns:a16="http://schemas.microsoft.com/office/drawing/2014/main" id="{02276B22-8295-484E-9472-A14818AFF468}"/>
              </a:ext>
            </a:extLst>
          </p:cNvPr>
          <p:cNvSpPr txBox="1">
            <a:spLocks noChangeArrowheads="1"/>
          </p:cNvSpPr>
          <p:nvPr/>
        </p:nvSpPr>
        <p:spPr bwMode="auto">
          <a:xfrm>
            <a:off x="842652" y="1433181"/>
            <a:ext cx="7276661" cy="512448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VAR b_salario NUMBER</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EXEC :b_salario:=10000</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CURSOR cur_empleados IS</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SELECT </a:t>
            </a:r>
            <a:r>
              <a:rPr lang="es-MX" sz="1300" b="1" kern="1200" dirty="0">
                <a:solidFill>
                  <a:srgbClr val="C00000"/>
                </a:solidFill>
                <a:latin typeface="Calibri" panose="020F0502020204030204" pitchFamily="34" charset="0"/>
                <a:ea typeface="+mn-ea"/>
                <a:cs typeface="Calibri" panose="020F0502020204030204" pitchFamily="34" charset="0"/>
              </a:rPr>
              <a:t>e.employee</a:t>
            </a:r>
            <a:r>
              <a:rPr lang="es-MX" sz="1300" b="1" kern="1200" dirty="0">
                <a:solidFill>
                  <a:schemeClr val="tx1"/>
                </a:solidFill>
                <a:latin typeface="Calibri" panose="020F0502020204030204" pitchFamily="34" charset="0"/>
                <a:ea typeface="+mn-ea"/>
                <a:cs typeface="Calibri" panose="020F0502020204030204" pitchFamily="34" charset="0"/>
              </a:rPr>
              <a:t>_id,</a:t>
            </a:r>
            <a:r>
              <a:rPr lang="es-MX" sz="1300" b="1" kern="1200" dirty="0">
                <a:solidFill>
                  <a:srgbClr val="008000"/>
                </a:solidFill>
                <a:latin typeface="Calibri" panose="020F0502020204030204" pitchFamily="34" charset="0"/>
                <a:ea typeface="+mn-ea"/>
                <a:cs typeface="Calibri" panose="020F0502020204030204" pitchFamily="34" charset="0"/>
              </a:rPr>
              <a:t>e.first_name || ' ' || e.last_name</a:t>
            </a:r>
            <a:r>
              <a:rPr lang="es-MX" sz="1300" b="1" kern="1200" dirty="0">
                <a:solidFill>
                  <a:schemeClr val="tx1"/>
                </a:solidFill>
                <a:latin typeface="Calibri" panose="020F0502020204030204" pitchFamily="34" charset="0"/>
                <a:ea typeface="+mn-ea"/>
                <a:cs typeface="Calibri" panose="020F0502020204030204" pitchFamily="34" charset="0"/>
              </a:rPr>
              <a:t>, </a:t>
            </a:r>
            <a:r>
              <a:rPr lang="es-MX" sz="1300" b="1" kern="1200" dirty="0">
                <a:solidFill>
                  <a:srgbClr val="0000DE"/>
                </a:solidFill>
                <a:latin typeface="Calibri" panose="020F0502020204030204" pitchFamily="34" charset="0"/>
                <a:ea typeface="+mn-ea"/>
                <a:cs typeface="Calibri" panose="020F0502020204030204" pitchFamily="34" charset="0"/>
              </a:rPr>
              <a:t>j.job_title</a:t>
            </a:r>
            <a:r>
              <a:rPr lang="es-MX" sz="1300" b="1" kern="1200" dirty="0">
                <a:solidFill>
                  <a:schemeClr val="tx1"/>
                </a:solidFill>
                <a:latin typeface="Calibri" panose="020F0502020204030204" pitchFamily="34" charset="0"/>
                <a:ea typeface="+mn-ea"/>
                <a:cs typeface="Calibri" panose="020F0502020204030204" pitchFamily="34" charset="0"/>
              </a:rPr>
              <a:t>, </a:t>
            </a:r>
            <a:r>
              <a:rPr lang="es-MX" sz="1300" b="1" kern="1200" dirty="0">
                <a:solidFill>
                  <a:srgbClr val="FF0000"/>
                </a:solidFill>
                <a:latin typeface="Calibri" panose="020F0502020204030204" pitchFamily="34" charset="0"/>
                <a:ea typeface="+mn-ea"/>
                <a:cs typeface="Calibri" panose="020F0502020204030204" pitchFamily="34" charset="0"/>
              </a:rPr>
              <a:t>l.city</a:t>
            </a:r>
            <a:r>
              <a:rPr lang="es-MX" sz="1300" b="1" kern="1200" dirty="0">
                <a:solidFill>
                  <a:schemeClr val="tx1"/>
                </a:solidFill>
                <a:latin typeface="Calibri" panose="020F0502020204030204" pitchFamily="34" charset="0"/>
                <a:ea typeface="+mn-ea"/>
                <a:cs typeface="Calibri" panose="020F0502020204030204" pitchFamily="34" charset="0"/>
              </a:rPr>
              <a:t>, </a:t>
            </a:r>
            <a:r>
              <a:rPr lang="es-MX" sz="1300" b="1" kern="1200" dirty="0">
                <a:solidFill>
                  <a:srgbClr val="660066"/>
                </a:solidFill>
                <a:latin typeface="Calibri" panose="020F0502020204030204" pitchFamily="34" charset="0"/>
                <a:ea typeface="+mn-ea"/>
                <a:cs typeface="Calibri" panose="020F0502020204030204" pitchFamily="34" charset="0"/>
              </a:rPr>
              <a:t>l.street_address</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FROM employees e JOIN jobs j</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ON(e.job_id = j.job_id)</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LEFT OUTER JOIN departments d</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ON(e.department_id = d.department_id)</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LEFT OUTER JOIN locations l</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ON(d.location_id = l.location_id)</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WHERE e.job_id IN (SELECT job_id</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FROM employees</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GROUP BY job_id</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HAVING ROUND(AVG(salary)) &gt; :b_salario)                           </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ORDER BY e.employee_id;</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v_id_emp NUMBER(3);</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v_nombre VARCHAR2(30);</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v_trabajo VARCHAR2(30);</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v_ciudad VARCHAR2(30);</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v_direcc VARCHAR2(30);</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OPEN cur_empleados;</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FETCH cur_empleados INTO </a:t>
            </a:r>
            <a:r>
              <a:rPr lang="es-MX" sz="1300" b="1" kern="1200" dirty="0">
                <a:solidFill>
                  <a:srgbClr val="C00000"/>
                </a:solidFill>
                <a:latin typeface="Calibri" panose="020F0502020204030204" pitchFamily="34" charset="0"/>
                <a:ea typeface="+mn-ea"/>
                <a:cs typeface="Calibri" panose="020F0502020204030204" pitchFamily="34" charset="0"/>
              </a:rPr>
              <a:t>v_id_emp</a:t>
            </a:r>
            <a:r>
              <a:rPr lang="es-MX" sz="1300" b="1" kern="1200" dirty="0">
                <a:solidFill>
                  <a:schemeClr val="tx1"/>
                </a:solidFill>
                <a:latin typeface="Calibri" panose="020F0502020204030204" pitchFamily="34" charset="0"/>
                <a:ea typeface="+mn-ea"/>
                <a:cs typeface="Calibri" panose="020F0502020204030204" pitchFamily="34" charset="0"/>
              </a:rPr>
              <a:t>, </a:t>
            </a:r>
            <a:r>
              <a:rPr lang="es-MX" sz="1300" b="1" kern="1200" dirty="0">
                <a:solidFill>
                  <a:srgbClr val="008000"/>
                </a:solidFill>
                <a:latin typeface="Calibri" panose="020F0502020204030204" pitchFamily="34" charset="0"/>
                <a:ea typeface="+mn-ea"/>
                <a:cs typeface="Calibri" panose="020F0502020204030204" pitchFamily="34" charset="0"/>
              </a:rPr>
              <a:t>v_nombre</a:t>
            </a:r>
            <a:r>
              <a:rPr lang="es-MX" sz="1300" b="1" kern="1200" dirty="0">
                <a:solidFill>
                  <a:schemeClr val="tx1"/>
                </a:solidFill>
                <a:latin typeface="Calibri" panose="020F0502020204030204" pitchFamily="34" charset="0"/>
                <a:ea typeface="+mn-ea"/>
                <a:cs typeface="Calibri" panose="020F0502020204030204" pitchFamily="34" charset="0"/>
              </a:rPr>
              <a:t>,</a:t>
            </a:r>
            <a:r>
              <a:rPr lang="es-MX" sz="1300" b="1" kern="1200" dirty="0">
                <a:solidFill>
                  <a:srgbClr val="0000DE"/>
                </a:solidFill>
                <a:latin typeface="Calibri" panose="020F0502020204030204" pitchFamily="34" charset="0"/>
                <a:ea typeface="+mn-ea"/>
                <a:cs typeface="Calibri" panose="020F0502020204030204" pitchFamily="34" charset="0"/>
              </a:rPr>
              <a:t>v_trabajo</a:t>
            </a:r>
            <a:r>
              <a:rPr lang="es-MX" sz="1300" b="1" kern="1200" dirty="0">
                <a:solidFill>
                  <a:schemeClr val="tx1"/>
                </a:solidFill>
                <a:latin typeface="Calibri" panose="020F0502020204030204" pitchFamily="34" charset="0"/>
                <a:ea typeface="+mn-ea"/>
                <a:cs typeface="Calibri" panose="020F0502020204030204" pitchFamily="34" charset="0"/>
              </a:rPr>
              <a:t>,</a:t>
            </a:r>
            <a:r>
              <a:rPr lang="es-MX" sz="1300" b="1" kern="1200" dirty="0">
                <a:solidFill>
                  <a:srgbClr val="FF0000"/>
                </a:solidFill>
                <a:latin typeface="Calibri" panose="020F0502020204030204" pitchFamily="34" charset="0"/>
                <a:ea typeface="+mn-ea"/>
                <a:cs typeface="Calibri" panose="020F0502020204030204" pitchFamily="34" charset="0"/>
              </a:rPr>
              <a:t>v_ciudad</a:t>
            </a:r>
            <a:r>
              <a:rPr lang="es-MX" sz="1300" b="1" kern="1200" dirty="0">
                <a:solidFill>
                  <a:schemeClr val="tx1"/>
                </a:solidFill>
                <a:latin typeface="Calibri" panose="020F0502020204030204" pitchFamily="34" charset="0"/>
                <a:ea typeface="+mn-ea"/>
                <a:cs typeface="Calibri" panose="020F0502020204030204" pitchFamily="34" charset="0"/>
              </a:rPr>
              <a:t>,</a:t>
            </a:r>
            <a:r>
              <a:rPr lang="es-MX" sz="1300" b="1" kern="1200" dirty="0">
                <a:solidFill>
                  <a:srgbClr val="660066"/>
                </a:solidFill>
                <a:latin typeface="Calibri" panose="020F0502020204030204" pitchFamily="34" charset="0"/>
                <a:ea typeface="+mn-ea"/>
                <a:cs typeface="Calibri" panose="020F0502020204030204" pitchFamily="34" charset="0"/>
              </a:rPr>
              <a:t>v_direcc</a:t>
            </a:r>
            <a:r>
              <a:rPr lang="es-MX" sz="1300" b="1" kern="1200" dirty="0">
                <a:solidFill>
                  <a:schemeClr val="tx1"/>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END;</a:t>
            </a:r>
            <a:endParaRPr kumimoji="0" lang="es-MX" sz="130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56982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Cerrar el Cursor</a:t>
            </a:r>
          </a:p>
        </p:txBody>
      </p:sp>
      <p:sp>
        <p:nvSpPr>
          <p:cNvPr id="9" name="Rectángulo redondeado 4">
            <a:extLst>
              <a:ext uri="{FF2B5EF4-FFF2-40B4-BE49-F238E27FC236}">
                <a16:creationId xmlns:a16="http://schemas.microsoft.com/office/drawing/2014/main" id="{001F1829-359C-4FA5-B5BE-4F52D18262E9}"/>
              </a:ext>
            </a:extLst>
          </p:cNvPr>
          <p:cNvSpPr/>
          <p:nvPr/>
        </p:nvSpPr>
        <p:spPr>
          <a:xfrm>
            <a:off x="212350" y="1084310"/>
            <a:ext cx="2088000" cy="1908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MX" sz="1800" b="1" kern="1200" dirty="0">
                <a:solidFill>
                  <a:srgbClr val="FFFFFF"/>
                </a:solidFill>
                <a:latin typeface="Calibri"/>
                <a:cs typeface="Arial" panose="020B0604020202020204" pitchFamily="34" charset="0"/>
              </a:rPr>
              <a:t>Se cierra el cursor se, libera el área de contexto que se le asignó en memoria y el set activo se elimina</a:t>
            </a:r>
          </a:p>
        </p:txBody>
      </p:sp>
      <p:sp>
        <p:nvSpPr>
          <p:cNvPr id="11" name="Rectángulo redondeado 4">
            <a:extLst>
              <a:ext uri="{FF2B5EF4-FFF2-40B4-BE49-F238E27FC236}">
                <a16:creationId xmlns:a16="http://schemas.microsoft.com/office/drawing/2014/main" id="{2AC92BAA-4D41-4163-BF3C-6E17CB91EA2D}"/>
              </a:ext>
            </a:extLst>
          </p:cNvPr>
          <p:cNvSpPr/>
          <p:nvPr/>
        </p:nvSpPr>
        <p:spPr>
          <a:xfrm>
            <a:off x="2435738" y="1068543"/>
            <a:ext cx="2088000" cy="1908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Un cursor puede ser reabierto sólo si éste se ha cerrado anteriormente</a:t>
            </a:r>
          </a:p>
        </p:txBody>
      </p:sp>
      <p:sp>
        <p:nvSpPr>
          <p:cNvPr id="14" name="Rectangle 3">
            <a:extLst>
              <a:ext uri="{FF2B5EF4-FFF2-40B4-BE49-F238E27FC236}">
                <a16:creationId xmlns:a16="http://schemas.microsoft.com/office/drawing/2014/main" id="{E57591B9-85BA-409F-B379-EA0EFE49198A}"/>
              </a:ext>
            </a:extLst>
          </p:cNvPr>
          <p:cNvSpPr txBox="1">
            <a:spLocks noChangeArrowheads="1"/>
          </p:cNvSpPr>
          <p:nvPr/>
        </p:nvSpPr>
        <p:spPr bwMode="auto">
          <a:xfrm>
            <a:off x="4584105" y="1286219"/>
            <a:ext cx="4288185"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5" name="Text Box 5">
            <a:extLst>
              <a:ext uri="{FF2B5EF4-FFF2-40B4-BE49-F238E27FC236}">
                <a16:creationId xmlns:a16="http://schemas.microsoft.com/office/drawing/2014/main" id="{252447B2-1C88-4499-AECD-C2569E7481D1}"/>
              </a:ext>
            </a:extLst>
          </p:cNvPr>
          <p:cNvSpPr txBox="1">
            <a:spLocks noChangeArrowheads="1"/>
          </p:cNvSpPr>
          <p:nvPr/>
        </p:nvSpPr>
        <p:spPr bwMode="auto">
          <a:xfrm>
            <a:off x="4724637" y="1633355"/>
            <a:ext cx="3518482" cy="49244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cs typeface="Calibri" panose="020F0502020204030204" pitchFamily="34" charset="0"/>
              </a:rPr>
              <a:t>CLOSE </a:t>
            </a:r>
            <a:r>
              <a:rPr lang="en-US" sz="1600" b="1" i="1" dirty="0">
                <a:latin typeface="Calibri" panose="020F0502020204030204" pitchFamily="34" charset="0"/>
                <a:cs typeface="Calibri" panose="020F0502020204030204" pitchFamily="34" charset="0"/>
              </a:rPr>
              <a:t>nombre_cursor</a:t>
            </a:r>
            <a:r>
              <a:rPr lang="en-US" sz="1600" b="1" dirty="0">
                <a:latin typeface="Calibri" panose="020F0502020204030204" pitchFamily="34" charset="0"/>
                <a:cs typeface="Calibri" panose="020F0502020204030204" pitchFamily="34" charset="0"/>
              </a:rPr>
              <a:t>;</a:t>
            </a:r>
            <a:endParaRPr lang="en-US" sz="1600" b="1" i="1" dirty="0">
              <a:latin typeface="Calibri" panose="020F0502020204030204" pitchFamily="34" charset="0"/>
              <a:cs typeface="Calibri" panose="020F0502020204030204" pitchFamily="34" charset="0"/>
            </a:endParaRPr>
          </a:p>
          <a:p>
            <a:pPr>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 name="Text Box 5">
            <a:extLst>
              <a:ext uri="{FF2B5EF4-FFF2-40B4-BE49-F238E27FC236}">
                <a16:creationId xmlns:a16="http://schemas.microsoft.com/office/drawing/2014/main" id="{8FA9F10A-1CE7-4694-9E87-E72230F0C46D}"/>
              </a:ext>
            </a:extLst>
          </p:cNvPr>
          <p:cNvSpPr txBox="1">
            <a:spLocks noChangeArrowheads="1"/>
          </p:cNvSpPr>
          <p:nvPr/>
        </p:nvSpPr>
        <p:spPr bwMode="auto">
          <a:xfrm>
            <a:off x="829102" y="3365913"/>
            <a:ext cx="7414017" cy="335476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5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500" b="1" kern="1200" dirty="0">
                <a:solidFill>
                  <a:schemeClr val="tx1"/>
                </a:solidFill>
                <a:latin typeface="Calibri" panose="020F0502020204030204" pitchFamily="34" charset="0"/>
                <a:ea typeface="+mn-ea"/>
                <a:cs typeface="Calibri" panose="020F0502020204030204" pitchFamily="34" charset="0"/>
              </a:rPr>
              <a:t>CURSOR cur_dato_empleado IS</a:t>
            </a:r>
          </a:p>
          <a:p>
            <a:pPr lvl="0" fontAlgn="base">
              <a:spcBef>
                <a:spcPct val="0"/>
              </a:spcBef>
              <a:spcAft>
                <a:spcPct val="0"/>
              </a:spcAft>
              <a:buClrTx/>
              <a:defRPr/>
            </a:pPr>
            <a:r>
              <a:rPr lang="en-US" sz="1500" b="1" kern="1200" dirty="0">
                <a:solidFill>
                  <a:schemeClr val="tx1"/>
                </a:solidFill>
                <a:latin typeface="Calibri" panose="020F0502020204030204" pitchFamily="34" charset="0"/>
                <a:ea typeface="+mn-ea"/>
                <a:cs typeface="Calibri" panose="020F0502020204030204" pitchFamily="34" charset="0"/>
              </a:rPr>
              <a:t>  SELECT </a:t>
            </a:r>
            <a:r>
              <a:rPr lang="en-US" sz="1500" b="1" kern="1200" dirty="0" err="1">
                <a:solidFill>
                  <a:srgbClr val="C00000"/>
                </a:solidFill>
                <a:latin typeface="Calibri" panose="020F0502020204030204" pitchFamily="34" charset="0"/>
                <a:ea typeface="+mn-ea"/>
                <a:cs typeface="Calibri" panose="020F0502020204030204" pitchFamily="34" charset="0"/>
              </a:rPr>
              <a:t>e.employee_id</a:t>
            </a:r>
            <a:r>
              <a:rPr lang="en-US" sz="1500" b="1" kern="1200" dirty="0">
                <a:solidFill>
                  <a:schemeClr val="tx1"/>
                </a:solidFill>
                <a:latin typeface="Calibri" panose="020F0502020204030204" pitchFamily="34" charset="0"/>
                <a:ea typeface="+mn-ea"/>
                <a:cs typeface="Calibri" panose="020F0502020204030204" pitchFamily="34" charset="0"/>
              </a:rPr>
              <a:t>, </a:t>
            </a:r>
            <a:r>
              <a:rPr lang="en-US" sz="1500" b="1" kern="1200" dirty="0">
                <a:solidFill>
                  <a:srgbClr val="008000"/>
                </a:solidFill>
                <a:latin typeface="Calibri" panose="020F0502020204030204" pitchFamily="34" charset="0"/>
                <a:ea typeface="+mn-ea"/>
                <a:cs typeface="Calibri" panose="020F0502020204030204" pitchFamily="34" charset="0"/>
              </a:rPr>
              <a:t>e.first_name || ' ' || e.last_name</a:t>
            </a:r>
            <a:r>
              <a:rPr lang="en-US" sz="1500" b="1" kern="1200" dirty="0">
                <a:solidFill>
                  <a:schemeClr val="tx1"/>
                </a:solidFill>
                <a:latin typeface="Calibri" panose="020F0502020204030204" pitchFamily="34" charset="0"/>
                <a:ea typeface="+mn-ea"/>
                <a:cs typeface="Calibri" panose="020F0502020204030204" pitchFamily="34" charset="0"/>
              </a:rPr>
              <a:t>, </a:t>
            </a:r>
            <a:r>
              <a:rPr lang="en-US" sz="1500" b="1" kern="1200" dirty="0">
                <a:solidFill>
                  <a:srgbClr val="0000DE"/>
                </a:solidFill>
                <a:latin typeface="Calibri" panose="020F0502020204030204" pitchFamily="34" charset="0"/>
                <a:ea typeface="+mn-ea"/>
                <a:cs typeface="Calibri" panose="020F0502020204030204" pitchFamily="34" charset="0"/>
              </a:rPr>
              <a:t>e.salary</a:t>
            </a:r>
          </a:p>
          <a:p>
            <a:pPr lvl="0" fontAlgn="base">
              <a:spcBef>
                <a:spcPct val="0"/>
              </a:spcBef>
              <a:spcAft>
                <a:spcPct val="0"/>
              </a:spcAft>
              <a:buClrTx/>
              <a:defRPr/>
            </a:pPr>
            <a:r>
              <a:rPr lang="en-US" sz="1500" b="1" kern="1200" dirty="0">
                <a:solidFill>
                  <a:schemeClr val="tx1"/>
                </a:solidFill>
                <a:latin typeface="Calibri" panose="020F0502020204030204" pitchFamily="34" charset="0"/>
                <a:ea typeface="+mn-ea"/>
                <a:cs typeface="Calibri" panose="020F0502020204030204" pitchFamily="34" charset="0"/>
              </a:rPr>
              <a:t>    FROM employees e;</a:t>
            </a:r>
            <a:r>
              <a:rPr lang="es-MX" sz="1500" b="1" kern="1200" dirty="0">
                <a:solidFill>
                  <a:schemeClr val="tx1"/>
                </a:solidFill>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TYPE </a:t>
            </a:r>
            <a:r>
              <a:rPr lang="es-MX" sz="1500" b="1" kern="1200" dirty="0">
                <a:solidFill>
                  <a:srgbClr val="660066"/>
                </a:solidFill>
                <a:latin typeface="Calibri" panose="020F0502020204030204" pitchFamily="34" charset="0"/>
                <a:ea typeface="+mn-ea"/>
                <a:cs typeface="Calibri" panose="020F0502020204030204" pitchFamily="34" charset="0"/>
              </a:rPr>
              <a:t>tipo_reg_empleado </a:t>
            </a:r>
            <a:r>
              <a:rPr lang="es-MX" sz="1500" b="1" kern="1200" dirty="0">
                <a:latin typeface="Calibri" panose="020F0502020204030204" pitchFamily="34" charset="0"/>
                <a:ea typeface="+mn-ea"/>
                <a:cs typeface="Calibri" panose="020F0502020204030204" pitchFamily="34" charset="0"/>
              </a:rPr>
              <a:t>RECORD IS</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a:t>
            </a:r>
            <a:r>
              <a:rPr lang="es-MX" sz="1500" b="1" kern="1200" dirty="0">
                <a:solidFill>
                  <a:srgbClr val="C00000"/>
                </a:solidFill>
                <a:latin typeface="Calibri" panose="020F0502020204030204" pitchFamily="34" charset="0"/>
                <a:ea typeface="+mn-ea"/>
                <a:cs typeface="Calibri" panose="020F0502020204030204" pitchFamily="34" charset="0"/>
              </a:rPr>
              <a:t>id</a:t>
            </a:r>
            <a:r>
              <a:rPr lang="es-MX" sz="1500" b="1" kern="1200" dirty="0">
                <a:latin typeface="Calibri" panose="020F0502020204030204" pitchFamily="34" charset="0"/>
                <a:ea typeface="+mn-ea"/>
                <a:cs typeface="Calibri" panose="020F0502020204030204" pitchFamily="34" charset="0"/>
              </a:rPr>
              <a:t> NUMBER(3),</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a:t>
            </a:r>
            <a:r>
              <a:rPr lang="es-MX" sz="1500" b="1" kern="1200" dirty="0">
                <a:solidFill>
                  <a:srgbClr val="008000"/>
                </a:solidFill>
                <a:latin typeface="Calibri" panose="020F0502020204030204" pitchFamily="34" charset="0"/>
                <a:ea typeface="+mn-ea"/>
                <a:cs typeface="Calibri" panose="020F0502020204030204" pitchFamily="34" charset="0"/>
              </a:rPr>
              <a:t>nombre</a:t>
            </a:r>
            <a:r>
              <a:rPr lang="es-MX" sz="1500" b="1" kern="1200" dirty="0">
                <a:latin typeface="Calibri" panose="020F0502020204030204" pitchFamily="34" charset="0"/>
                <a:ea typeface="+mn-ea"/>
                <a:cs typeface="Calibri" panose="020F0502020204030204" pitchFamily="34" charset="0"/>
              </a:rPr>
              <a:t> VARCHAR2(30),</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a:t>
            </a:r>
            <a:r>
              <a:rPr lang="es-MX" sz="1500" b="1" kern="1200" dirty="0">
                <a:solidFill>
                  <a:srgbClr val="0000DE"/>
                </a:solidFill>
                <a:latin typeface="Calibri" panose="020F0502020204030204" pitchFamily="34" charset="0"/>
                <a:ea typeface="+mn-ea"/>
                <a:cs typeface="Calibri" panose="020F0502020204030204" pitchFamily="34" charset="0"/>
              </a:rPr>
              <a:t>salario</a:t>
            </a:r>
            <a:r>
              <a:rPr lang="es-MX" sz="1500" b="1" kern="1200" dirty="0">
                <a:latin typeface="Calibri" panose="020F0502020204030204" pitchFamily="34" charset="0"/>
                <a:ea typeface="+mn-ea"/>
                <a:cs typeface="Calibri" panose="020F0502020204030204" pitchFamily="34" charset="0"/>
              </a:rPr>
              <a:t> NUMBER(8));</a:t>
            </a:r>
          </a:p>
          <a:p>
            <a:pPr lvl="0" fontAlgn="base">
              <a:spcBef>
                <a:spcPct val="0"/>
              </a:spcBef>
              <a:spcAft>
                <a:spcPct val="0"/>
              </a:spcAft>
              <a:buClrTx/>
              <a:defRPr/>
            </a:pPr>
            <a:r>
              <a:rPr lang="es-MX" sz="1500" b="1" kern="1200" dirty="0">
                <a:solidFill>
                  <a:srgbClr val="FF0000"/>
                </a:solidFill>
                <a:latin typeface="Calibri" panose="020F0502020204030204" pitchFamily="34" charset="0"/>
                <a:ea typeface="+mn-ea"/>
                <a:cs typeface="Calibri" panose="020F0502020204030204" pitchFamily="34" charset="0"/>
              </a:rPr>
              <a:t>reg_empleado  </a:t>
            </a:r>
            <a:r>
              <a:rPr lang="es-MX" sz="1500" b="1" kern="1200" dirty="0">
                <a:solidFill>
                  <a:srgbClr val="660066"/>
                </a:solidFill>
                <a:latin typeface="Calibri" panose="020F0502020204030204" pitchFamily="34" charset="0"/>
                <a:cs typeface="Calibri" panose="020F0502020204030204" pitchFamily="34" charset="0"/>
              </a:rPr>
              <a:t>tipo_reg_empleado</a:t>
            </a:r>
            <a:r>
              <a:rPr lang="es-MX" sz="1500" b="1" kern="1200" dirty="0">
                <a:latin typeface="Calibri" panose="020F0502020204030204" pitchFamily="34" charset="0"/>
                <a:cs typeface="Calibri" panose="020F0502020204030204" pitchFamily="34" charset="0"/>
              </a:rPr>
              <a:t>;</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BEGIN</a:t>
            </a:r>
          </a:p>
          <a:p>
            <a:pPr fontAlgn="base">
              <a:spcBef>
                <a:spcPct val="0"/>
              </a:spcBef>
              <a:spcAft>
                <a:spcPct val="0"/>
              </a:spcAft>
              <a:buClrTx/>
              <a:defRPr/>
            </a:pPr>
            <a:r>
              <a:rPr lang="es-MX" sz="1500" b="1" kern="1200" dirty="0">
                <a:solidFill>
                  <a:schemeClr val="tx1"/>
                </a:solidFill>
                <a:latin typeface="Calibri" panose="020F0502020204030204" pitchFamily="34" charset="0"/>
                <a:cs typeface="Calibri" panose="020F0502020204030204" pitchFamily="34" charset="0"/>
              </a:rPr>
              <a:t>     OPEN </a:t>
            </a:r>
            <a:r>
              <a:rPr lang="en-US" sz="1500" b="1" kern="1200" dirty="0">
                <a:solidFill>
                  <a:schemeClr val="tx1"/>
                </a:solidFill>
                <a:latin typeface="Calibri" panose="020F0502020204030204" pitchFamily="34" charset="0"/>
                <a:cs typeface="Calibri" panose="020F0502020204030204" pitchFamily="34" charset="0"/>
              </a:rPr>
              <a:t>cur_dato_empleado</a:t>
            </a:r>
            <a:r>
              <a:rPr lang="es-MX" sz="1500" b="1" kern="1200" dirty="0">
                <a:solidFill>
                  <a:schemeClr val="tx1"/>
                </a:solidFill>
                <a:latin typeface="Calibri" panose="020F0502020204030204" pitchFamily="34" charset="0"/>
                <a:cs typeface="Calibri" panose="020F0502020204030204" pitchFamily="34" charset="0"/>
              </a:rPr>
              <a:t>;</a:t>
            </a:r>
          </a:p>
          <a:p>
            <a:pPr fontAlgn="base">
              <a:spcBef>
                <a:spcPct val="0"/>
              </a:spcBef>
              <a:spcAft>
                <a:spcPct val="0"/>
              </a:spcAft>
              <a:buClrTx/>
              <a:defRPr/>
            </a:pPr>
            <a:r>
              <a:rPr lang="es-MX" sz="1500" b="1" kern="1200" dirty="0">
                <a:solidFill>
                  <a:schemeClr val="tx1"/>
                </a:solidFill>
                <a:latin typeface="Calibri" panose="020F0502020204030204" pitchFamily="34" charset="0"/>
                <a:cs typeface="Calibri" panose="020F0502020204030204" pitchFamily="34" charset="0"/>
              </a:rPr>
              <a:t>     FETCH </a:t>
            </a:r>
            <a:r>
              <a:rPr lang="en-US" sz="1500" b="1" kern="1200" dirty="0">
                <a:solidFill>
                  <a:schemeClr val="tx1"/>
                </a:solidFill>
                <a:latin typeface="Calibri" panose="020F0502020204030204" pitchFamily="34" charset="0"/>
                <a:cs typeface="Calibri" panose="020F0502020204030204" pitchFamily="34" charset="0"/>
              </a:rPr>
              <a:t>cur_dato_empleado INTO </a:t>
            </a:r>
            <a:r>
              <a:rPr lang="en-US" sz="1500" b="1" kern="1200" dirty="0">
                <a:solidFill>
                  <a:srgbClr val="FF0000"/>
                </a:solidFill>
                <a:latin typeface="Calibri" panose="020F0502020204030204" pitchFamily="34" charset="0"/>
                <a:cs typeface="Calibri" panose="020F0502020204030204" pitchFamily="34" charset="0"/>
              </a:rPr>
              <a:t>reg_empleado</a:t>
            </a:r>
            <a:r>
              <a:rPr lang="en-US" sz="1500" b="1" kern="1200" dirty="0">
                <a:solidFill>
                  <a:schemeClr val="tx1"/>
                </a:solidFill>
                <a:latin typeface="Calibri" panose="020F0502020204030204" pitchFamily="34" charset="0"/>
                <a:cs typeface="Calibri" panose="020F0502020204030204" pitchFamily="34" charset="0"/>
              </a:rPr>
              <a:t>;</a:t>
            </a:r>
          </a:p>
          <a:p>
            <a:pPr fontAlgn="base">
              <a:spcBef>
                <a:spcPct val="0"/>
              </a:spcBef>
              <a:spcAft>
                <a:spcPct val="0"/>
              </a:spcAft>
              <a:buClrTx/>
              <a:defRPr/>
            </a:pPr>
            <a:r>
              <a:rPr lang="en-US" sz="1500" b="1" kern="1200" dirty="0">
                <a:solidFill>
                  <a:schemeClr val="tx1"/>
                </a:solidFill>
                <a:latin typeface="Calibri" panose="020F0502020204030204" pitchFamily="34" charset="0"/>
                <a:cs typeface="Calibri" panose="020F0502020204030204" pitchFamily="34" charset="0"/>
              </a:rPr>
              <a:t>     CLOSE cur_dato_empleado;</a:t>
            </a:r>
          </a:p>
          <a:p>
            <a:pPr fontAlgn="base">
              <a:spcBef>
                <a:spcPct val="0"/>
              </a:spcBef>
              <a:spcAft>
                <a:spcPct val="0"/>
              </a:spcAft>
              <a:buClrTx/>
              <a:defRPr/>
            </a:pPr>
            <a:r>
              <a:rPr lang="en-US" sz="1500" b="1" kern="1200" dirty="0">
                <a:solidFill>
                  <a:schemeClr val="tx1"/>
                </a:solidFill>
                <a:latin typeface="Calibri" panose="020F0502020204030204" pitchFamily="34" charset="0"/>
                <a:cs typeface="Calibri" panose="020F0502020204030204" pitchFamily="34" charset="0"/>
              </a:rPr>
              <a:t>END;</a:t>
            </a:r>
          </a:p>
        </p:txBody>
      </p:sp>
      <p:sp>
        <p:nvSpPr>
          <p:cNvPr id="16" name="Rectangle 3">
            <a:extLst>
              <a:ext uri="{FF2B5EF4-FFF2-40B4-BE49-F238E27FC236}">
                <a16:creationId xmlns:a16="http://schemas.microsoft.com/office/drawing/2014/main" id="{DAF27D44-39A5-433B-B8AE-BA114F510D13}"/>
              </a:ext>
            </a:extLst>
          </p:cNvPr>
          <p:cNvSpPr txBox="1">
            <a:spLocks noChangeArrowheads="1"/>
          </p:cNvSpPr>
          <p:nvPr/>
        </p:nvSpPr>
        <p:spPr bwMode="auto">
          <a:xfrm>
            <a:off x="611188" y="3053712"/>
            <a:ext cx="7848600" cy="337180"/>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800" kern="1200" dirty="0">
              <a:solidFill>
                <a:prstClr val="black"/>
              </a:solidFill>
              <a:latin typeface="Calibri"/>
              <a:ea typeface="Arial Unicode MS"/>
              <a:cs typeface="Arial Unicode MS"/>
            </a:endParaRPr>
          </a:p>
        </p:txBody>
      </p:sp>
    </p:spTree>
    <p:extLst>
      <p:ext uri="{BB962C8B-B14F-4D97-AF65-F5344CB8AC3E}">
        <p14:creationId xmlns:p14="http://schemas.microsoft.com/office/powerpoint/2010/main" val="173786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Cerrar el Cursor</a:t>
            </a:r>
          </a:p>
        </p:txBody>
      </p:sp>
      <p:sp>
        <p:nvSpPr>
          <p:cNvPr id="17" name="Text Box 5">
            <a:extLst>
              <a:ext uri="{FF2B5EF4-FFF2-40B4-BE49-F238E27FC236}">
                <a16:creationId xmlns:a16="http://schemas.microsoft.com/office/drawing/2014/main" id="{430579C7-FA10-4BFD-ABF5-FAFFCF56DA91}"/>
              </a:ext>
            </a:extLst>
          </p:cNvPr>
          <p:cNvSpPr txBox="1">
            <a:spLocks noChangeArrowheads="1"/>
          </p:cNvSpPr>
          <p:nvPr/>
        </p:nvSpPr>
        <p:spPr bwMode="auto">
          <a:xfrm>
            <a:off x="646666" y="1549563"/>
            <a:ext cx="7414017" cy="4970591"/>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lvl="0" fontAlgn="base">
              <a:spcBef>
                <a:spcPct val="0"/>
              </a:spcBef>
              <a:spcAft>
                <a:spcPct val="0"/>
              </a:spcAft>
              <a:buClrTx/>
              <a:defRPr/>
            </a:pPr>
            <a:endParaRPr lang="es-MX" sz="800"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CURSOR cur_empleados IS</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SELECT </a:t>
            </a:r>
            <a:r>
              <a:rPr lang="es-MX" sz="1500" b="1" kern="1200" dirty="0">
                <a:solidFill>
                  <a:srgbClr val="C00000"/>
                </a:solidFill>
                <a:latin typeface="Calibri" panose="020F0502020204030204" pitchFamily="34" charset="0"/>
                <a:ea typeface="+mn-ea"/>
                <a:cs typeface="Calibri" panose="020F0502020204030204" pitchFamily="34" charset="0"/>
              </a:rPr>
              <a:t>e.employee_id</a:t>
            </a:r>
            <a:r>
              <a:rPr lang="es-MX" sz="1500" b="1" kern="1200" dirty="0">
                <a:latin typeface="Calibri" panose="020F0502020204030204" pitchFamily="34" charset="0"/>
                <a:ea typeface="+mn-ea"/>
                <a:cs typeface="Calibri" panose="020F0502020204030204" pitchFamily="34" charset="0"/>
              </a:rPr>
              <a:t>, </a:t>
            </a:r>
            <a:r>
              <a:rPr lang="es-MX" sz="1500" b="1" kern="1200" dirty="0">
                <a:solidFill>
                  <a:srgbClr val="008000"/>
                </a:solidFill>
                <a:latin typeface="Calibri" panose="020F0502020204030204" pitchFamily="34" charset="0"/>
                <a:ea typeface="+mn-ea"/>
                <a:cs typeface="Calibri" panose="020F0502020204030204" pitchFamily="34" charset="0"/>
              </a:rPr>
              <a:t>e.first_name || ' ' || e.last_name</a:t>
            </a:r>
            <a:r>
              <a:rPr lang="es-MX" sz="15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a:t>
            </a:r>
            <a:r>
              <a:rPr lang="es-MX" sz="1500" b="1" kern="1200" dirty="0">
                <a:solidFill>
                  <a:srgbClr val="0000DE"/>
                </a:solidFill>
                <a:latin typeface="Calibri" panose="020F0502020204030204" pitchFamily="34" charset="0"/>
                <a:ea typeface="+mn-ea"/>
                <a:cs typeface="Calibri" panose="020F0502020204030204" pitchFamily="34" charset="0"/>
              </a:rPr>
              <a:t>j.job_title</a:t>
            </a:r>
            <a:r>
              <a:rPr lang="es-MX" sz="1500" b="1" kern="1200" dirty="0">
                <a:latin typeface="Calibri" panose="020F0502020204030204" pitchFamily="34" charset="0"/>
                <a:ea typeface="+mn-ea"/>
                <a:cs typeface="Calibri" panose="020F0502020204030204" pitchFamily="34" charset="0"/>
              </a:rPr>
              <a:t>, </a:t>
            </a:r>
            <a:r>
              <a:rPr lang="es-MX" sz="1500" b="1" kern="1200" dirty="0">
                <a:solidFill>
                  <a:srgbClr val="FF0000"/>
                </a:solidFill>
                <a:latin typeface="Calibri" panose="020F0502020204030204" pitchFamily="34" charset="0"/>
                <a:ea typeface="+mn-ea"/>
                <a:cs typeface="Calibri" panose="020F0502020204030204" pitchFamily="34" charset="0"/>
              </a:rPr>
              <a:t>l.city</a:t>
            </a:r>
            <a:r>
              <a:rPr lang="es-MX" sz="1500" b="1" kern="1200" dirty="0">
                <a:latin typeface="Calibri" panose="020F0502020204030204" pitchFamily="34" charset="0"/>
                <a:ea typeface="+mn-ea"/>
                <a:cs typeface="Calibri" panose="020F0502020204030204" pitchFamily="34" charset="0"/>
              </a:rPr>
              <a:t>, </a:t>
            </a:r>
            <a:r>
              <a:rPr lang="es-MX" sz="1500" b="1" kern="1200" dirty="0">
                <a:solidFill>
                  <a:srgbClr val="660066"/>
                </a:solidFill>
                <a:latin typeface="Calibri" panose="020F0502020204030204" pitchFamily="34" charset="0"/>
                <a:ea typeface="+mn-ea"/>
                <a:cs typeface="Calibri" panose="020F0502020204030204" pitchFamily="34" charset="0"/>
              </a:rPr>
              <a:t>l.street_address</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FROM employees e JOIN jobs j</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ON(e.job_id = j.job_id)</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LEFT OUTER JOIN departments d</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ON(e.department_id = d.department_id)</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LEFT OUTER JOIN locations l</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ON(d.location_id = l.location_id)</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ORDER BY e.employee_id;</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v_id_emp NUMBER(3);</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v_nombre VARCHAR2(30);</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v_trabajo VARCHAR2(30);</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v_ciudad VARCHAR2(30);</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v_direcc VARCHAR2(30);</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OPEN cur_empleados;</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FETCH cur_empleados INTO </a:t>
            </a:r>
            <a:r>
              <a:rPr lang="es-MX" sz="1500" b="1" kern="1200" dirty="0">
                <a:solidFill>
                  <a:srgbClr val="C00000"/>
                </a:solidFill>
                <a:latin typeface="Calibri" panose="020F0502020204030204" pitchFamily="34" charset="0"/>
                <a:ea typeface="+mn-ea"/>
                <a:cs typeface="Calibri" panose="020F0502020204030204" pitchFamily="34" charset="0"/>
              </a:rPr>
              <a:t>v_id_emp</a:t>
            </a:r>
            <a:r>
              <a:rPr lang="es-MX" sz="1500" b="1" kern="1200" dirty="0">
                <a:latin typeface="Calibri" panose="020F0502020204030204" pitchFamily="34" charset="0"/>
                <a:ea typeface="+mn-ea"/>
                <a:cs typeface="Calibri" panose="020F0502020204030204" pitchFamily="34" charset="0"/>
              </a:rPr>
              <a:t>, </a:t>
            </a:r>
            <a:r>
              <a:rPr lang="es-MX" sz="1500" b="1" kern="1200" dirty="0">
                <a:solidFill>
                  <a:srgbClr val="008000"/>
                </a:solidFill>
                <a:latin typeface="Calibri" panose="020F0502020204030204" pitchFamily="34" charset="0"/>
                <a:ea typeface="+mn-ea"/>
                <a:cs typeface="Calibri" panose="020F0502020204030204" pitchFamily="34" charset="0"/>
              </a:rPr>
              <a:t>v_nombre</a:t>
            </a:r>
            <a:r>
              <a:rPr lang="es-MX" sz="1500" b="1" kern="1200" dirty="0">
                <a:latin typeface="Calibri" panose="020F0502020204030204" pitchFamily="34" charset="0"/>
                <a:ea typeface="+mn-ea"/>
                <a:cs typeface="Calibri" panose="020F0502020204030204" pitchFamily="34" charset="0"/>
              </a:rPr>
              <a:t>,</a:t>
            </a:r>
            <a:r>
              <a:rPr lang="es-MX" sz="1500" b="1" kern="1200" dirty="0">
                <a:solidFill>
                  <a:srgbClr val="0000DE"/>
                </a:solidFill>
                <a:latin typeface="Calibri" panose="020F0502020204030204" pitchFamily="34" charset="0"/>
                <a:ea typeface="+mn-ea"/>
                <a:cs typeface="Calibri" panose="020F0502020204030204" pitchFamily="34" charset="0"/>
              </a:rPr>
              <a:t>v_trabajo</a:t>
            </a:r>
            <a:r>
              <a:rPr lang="es-MX" sz="1500" b="1" kern="1200" dirty="0">
                <a:latin typeface="Calibri" panose="020F0502020204030204" pitchFamily="34" charset="0"/>
                <a:ea typeface="+mn-ea"/>
                <a:cs typeface="Calibri" panose="020F0502020204030204" pitchFamily="34" charset="0"/>
              </a:rPr>
              <a:t>,</a:t>
            </a:r>
            <a:r>
              <a:rPr lang="es-MX" sz="1500" b="1" kern="1200" dirty="0">
                <a:solidFill>
                  <a:srgbClr val="FF0000"/>
                </a:solidFill>
                <a:latin typeface="Calibri" panose="020F0502020204030204" pitchFamily="34" charset="0"/>
                <a:ea typeface="+mn-ea"/>
                <a:cs typeface="Calibri" panose="020F0502020204030204" pitchFamily="34" charset="0"/>
              </a:rPr>
              <a:t>v_ciudad</a:t>
            </a:r>
            <a:r>
              <a:rPr lang="es-MX" sz="1500" b="1" kern="1200" dirty="0">
                <a:latin typeface="Calibri" panose="020F0502020204030204" pitchFamily="34" charset="0"/>
                <a:ea typeface="+mn-ea"/>
                <a:cs typeface="Calibri" panose="020F0502020204030204" pitchFamily="34" charset="0"/>
              </a:rPr>
              <a:t>,</a:t>
            </a:r>
            <a:r>
              <a:rPr lang="es-MX" sz="1500" b="1" kern="1200" dirty="0">
                <a:solidFill>
                  <a:srgbClr val="660066"/>
                </a:solidFill>
                <a:latin typeface="Calibri" panose="020F0502020204030204" pitchFamily="34" charset="0"/>
                <a:ea typeface="+mn-ea"/>
                <a:cs typeface="Calibri" panose="020F0502020204030204" pitchFamily="34" charset="0"/>
              </a:rPr>
              <a:t>v_direcc</a:t>
            </a:r>
            <a:r>
              <a:rPr lang="es-MX" sz="15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CLOSE </a:t>
            </a:r>
            <a:r>
              <a:rPr lang="es-MX" sz="1500" b="1" kern="1200" dirty="0">
                <a:latin typeface="Calibri" panose="020F0502020204030204" pitchFamily="34" charset="0"/>
                <a:cs typeface="Calibri" panose="020F0502020204030204" pitchFamily="34" charset="0"/>
              </a:rPr>
              <a:t>cur_empleados;</a:t>
            </a:r>
            <a:endParaRPr lang="es-MX" sz="15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END;</a:t>
            </a:r>
            <a:endParaRPr kumimoji="0" lang="es-MX" sz="80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6" name="Rectangle 3">
            <a:extLst>
              <a:ext uri="{FF2B5EF4-FFF2-40B4-BE49-F238E27FC236}">
                <a16:creationId xmlns:a16="http://schemas.microsoft.com/office/drawing/2014/main" id="{4CE67673-4555-4385-8441-C6369AC773D9}"/>
              </a:ext>
            </a:extLst>
          </p:cNvPr>
          <p:cNvSpPr txBox="1">
            <a:spLocks noChangeArrowheads="1"/>
          </p:cNvSpPr>
          <p:nvPr/>
        </p:nvSpPr>
        <p:spPr bwMode="auto">
          <a:xfrm>
            <a:off x="611188" y="1261688"/>
            <a:ext cx="7848600" cy="337180"/>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800" kern="1200" dirty="0">
              <a:solidFill>
                <a:prstClr val="black"/>
              </a:solidFill>
              <a:latin typeface="Calibri"/>
              <a:ea typeface="Arial Unicode MS"/>
              <a:cs typeface="Arial Unicode MS"/>
            </a:endParaRPr>
          </a:p>
        </p:txBody>
      </p:sp>
    </p:spTree>
    <p:extLst>
      <p:ext uri="{BB962C8B-B14F-4D97-AF65-F5344CB8AC3E}">
        <p14:creationId xmlns:p14="http://schemas.microsoft.com/office/powerpoint/2010/main" val="256179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FB9E9EC4-1442-454F-96A7-8DBD75B3E084}"/>
              </a:ext>
            </a:extLst>
          </p:cNvPr>
          <p:cNvGraphicFramePr>
            <a:graphicFrameLocks noGrp="1"/>
          </p:cNvGraphicFramePr>
          <p:nvPr>
            <p:extLst>
              <p:ext uri="{D42A27DB-BD31-4B8C-83A1-F6EECF244321}">
                <p14:modId xmlns:p14="http://schemas.microsoft.com/office/powerpoint/2010/main" val="884241681"/>
              </p:ext>
            </p:extLst>
          </p:nvPr>
        </p:nvGraphicFramePr>
        <p:xfrm>
          <a:off x="428622" y="1668467"/>
          <a:ext cx="8315325" cy="3390450"/>
        </p:xfrm>
        <a:graphic>
          <a:graphicData uri="http://schemas.openxmlformats.org/drawingml/2006/table">
            <a:tbl>
              <a:tblPr firstRow="1" bandRow="1">
                <a:tableStyleId>{073A0DAA-6AF3-43AB-8588-CEC1D06C72B9}</a:tableStyleId>
              </a:tblPr>
              <a:tblGrid>
                <a:gridCol w="1477670">
                  <a:extLst>
                    <a:ext uri="{9D8B030D-6E8A-4147-A177-3AD203B41FA5}">
                      <a16:colId xmlns:a16="http://schemas.microsoft.com/office/drawing/2014/main" val="447460705"/>
                    </a:ext>
                  </a:extLst>
                </a:gridCol>
                <a:gridCol w="2908593">
                  <a:extLst>
                    <a:ext uri="{9D8B030D-6E8A-4147-A177-3AD203B41FA5}">
                      <a16:colId xmlns:a16="http://schemas.microsoft.com/office/drawing/2014/main" val="745656918"/>
                    </a:ext>
                  </a:extLst>
                </a:gridCol>
                <a:gridCol w="3929062">
                  <a:extLst>
                    <a:ext uri="{9D8B030D-6E8A-4147-A177-3AD203B41FA5}">
                      <a16:colId xmlns:a16="http://schemas.microsoft.com/office/drawing/2014/main"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 2</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Bloques Anónimos PL/SQL Complejos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para efectuar procesamiento de datos utilizando el lenguaje asociado de acuerdo a los requerimientos de información.</a:t>
                      </a:r>
                      <a:endParaRPr lang="es-CL" dirty="0"/>
                    </a:p>
                  </a:txBody>
                  <a:tcPr anchor="ctr"/>
                </a:tc>
                <a:extLst>
                  <a:ext uri="{0D108BD9-81ED-4DB2-BD59-A6C34878D82A}">
                    <a16:rowId xmlns:a16="http://schemas.microsoft.com/office/drawing/2014/main"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val="2871679439"/>
                  </a:ext>
                </a:extLst>
              </a:tr>
            </a:tbl>
          </a:graphicData>
        </a:graphic>
      </p:graphicFrame>
      <p:sp>
        <p:nvSpPr>
          <p:cNvPr id="11" name="Título 1">
            <a:extLst>
              <a:ext uri="{FF2B5EF4-FFF2-40B4-BE49-F238E27FC236}">
                <a16:creationId xmlns:a16="http://schemas.microsoft.com/office/drawing/2014/main" id="{7573328E-BCD9-4056-AEDD-0C97FCE1A1DC}"/>
              </a:ext>
            </a:extLst>
          </p:cNvPr>
          <p:cNvSpPr>
            <a:spLocks noGrp="1"/>
          </p:cNvSpPr>
          <p:nvPr>
            <p:ph type="title"/>
          </p:nvPr>
        </p:nvSpPr>
        <p:spPr>
          <a:xfrm>
            <a:off x="1606532" y="212725"/>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1643370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Cerrar el Cursor</a:t>
            </a:r>
          </a:p>
        </p:txBody>
      </p:sp>
      <p:sp>
        <p:nvSpPr>
          <p:cNvPr id="10" name="Rectangle 3">
            <a:extLst>
              <a:ext uri="{FF2B5EF4-FFF2-40B4-BE49-F238E27FC236}">
                <a16:creationId xmlns:a16="http://schemas.microsoft.com/office/drawing/2014/main" id="{39B28EFB-C14E-4E53-88FF-18AB949E51F4}"/>
              </a:ext>
            </a:extLst>
          </p:cNvPr>
          <p:cNvSpPr txBox="1">
            <a:spLocks noChangeArrowheads="1"/>
          </p:cNvSpPr>
          <p:nvPr/>
        </p:nvSpPr>
        <p:spPr bwMode="auto">
          <a:xfrm>
            <a:off x="611188" y="113612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800" kern="1200" dirty="0">
              <a:solidFill>
                <a:prstClr val="black"/>
              </a:solidFill>
              <a:latin typeface="Calibri"/>
              <a:ea typeface="Arial Unicode MS"/>
              <a:cs typeface="Arial Unicode MS"/>
            </a:endParaRPr>
          </a:p>
        </p:txBody>
      </p:sp>
      <p:sp>
        <p:nvSpPr>
          <p:cNvPr id="16" name="Text Box 5">
            <a:extLst>
              <a:ext uri="{FF2B5EF4-FFF2-40B4-BE49-F238E27FC236}">
                <a16:creationId xmlns:a16="http://schemas.microsoft.com/office/drawing/2014/main" id="{02276B22-8295-484E-9472-A14818AFF468}"/>
              </a:ext>
            </a:extLst>
          </p:cNvPr>
          <p:cNvSpPr txBox="1">
            <a:spLocks noChangeArrowheads="1"/>
          </p:cNvSpPr>
          <p:nvPr/>
        </p:nvSpPr>
        <p:spPr bwMode="auto">
          <a:xfrm>
            <a:off x="637698" y="1417415"/>
            <a:ext cx="7276661" cy="532453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VAR b_salario NUMBER</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EXEC :b_salario:=10000</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CURSOR cur_empleados IS</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SELECT </a:t>
            </a:r>
            <a:r>
              <a:rPr lang="es-MX" sz="1300" b="1" kern="1200" dirty="0">
                <a:solidFill>
                  <a:srgbClr val="C00000"/>
                </a:solidFill>
                <a:latin typeface="Calibri" panose="020F0502020204030204" pitchFamily="34" charset="0"/>
                <a:ea typeface="+mn-ea"/>
                <a:cs typeface="Calibri" panose="020F0502020204030204" pitchFamily="34" charset="0"/>
              </a:rPr>
              <a:t>e.employee</a:t>
            </a:r>
            <a:r>
              <a:rPr lang="es-MX" sz="1300" b="1" kern="1200" dirty="0">
                <a:solidFill>
                  <a:schemeClr val="tx1"/>
                </a:solidFill>
                <a:latin typeface="Calibri" panose="020F0502020204030204" pitchFamily="34" charset="0"/>
                <a:ea typeface="+mn-ea"/>
                <a:cs typeface="Calibri" panose="020F0502020204030204" pitchFamily="34" charset="0"/>
              </a:rPr>
              <a:t>_id,</a:t>
            </a:r>
            <a:r>
              <a:rPr lang="es-MX" sz="1300" b="1" kern="1200" dirty="0">
                <a:solidFill>
                  <a:srgbClr val="008000"/>
                </a:solidFill>
                <a:latin typeface="Calibri" panose="020F0502020204030204" pitchFamily="34" charset="0"/>
                <a:ea typeface="+mn-ea"/>
                <a:cs typeface="Calibri" panose="020F0502020204030204" pitchFamily="34" charset="0"/>
              </a:rPr>
              <a:t>e.first_name || ' ' || e.last_name</a:t>
            </a:r>
            <a:r>
              <a:rPr lang="es-MX" sz="1300" b="1" kern="1200" dirty="0">
                <a:solidFill>
                  <a:schemeClr val="tx1"/>
                </a:solidFill>
                <a:latin typeface="Calibri" panose="020F0502020204030204" pitchFamily="34" charset="0"/>
                <a:ea typeface="+mn-ea"/>
                <a:cs typeface="Calibri" panose="020F0502020204030204" pitchFamily="34" charset="0"/>
              </a:rPr>
              <a:t>, </a:t>
            </a:r>
            <a:r>
              <a:rPr lang="es-MX" sz="1300" b="1" kern="1200" dirty="0">
                <a:solidFill>
                  <a:srgbClr val="0000DE"/>
                </a:solidFill>
                <a:latin typeface="Calibri" panose="020F0502020204030204" pitchFamily="34" charset="0"/>
                <a:ea typeface="+mn-ea"/>
                <a:cs typeface="Calibri" panose="020F0502020204030204" pitchFamily="34" charset="0"/>
              </a:rPr>
              <a:t>j.job_title</a:t>
            </a:r>
            <a:r>
              <a:rPr lang="es-MX" sz="1300" b="1" kern="1200" dirty="0">
                <a:solidFill>
                  <a:schemeClr val="tx1"/>
                </a:solidFill>
                <a:latin typeface="Calibri" panose="020F0502020204030204" pitchFamily="34" charset="0"/>
                <a:ea typeface="+mn-ea"/>
                <a:cs typeface="Calibri" panose="020F0502020204030204" pitchFamily="34" charset="0"/>
              </a:rPr>
              <a:t>, </a:t>
            </a:r>
            <a:r>
              <a:rPr lang="es-MX" sz="1300" b="1" kern="1200" dirty="0">
                <a:solidFill>
                  <a:srgbClr val="FF0000"/>
                </a:solidFill>
                <a:latin typeface="Calibri" panose="020F0502020204030204" pitchFamily="34" charset="0"/>
                <a:ea typeface="+mn-ea"/>
                <a:cs typeface="Calibri" panose="020F0502020204030204" pitchFamily="34" charset="0"/>
              </a:rPr>
              <a:t>l.city</a:t>
            </a:r>
            <a:r>
              <a:rPr lang="es-MX" sz="1300" b="1" kern="1200" dirty="0">
                <a:solidFill>
                  <a:schemeClr val="tx1"/>
                </a:solidFill>
                <a:latin typeface="Calibri" panose="020F0502020204030204" pitchFamily="34" charset="0"/>
                <a:ea typeface="+mn-ea"/>
                <a:cs typeface="Calibri" panose="020F0502020204030204" pitchFamily="34" charset="0"/>
              </a:rPr>
              <a:t>, </a:t>
            </a:r>
            <a:r>
              <a:rPr lang="es-MX" sz="1300" b="1" kern="1200" dirty="0">
                <a:solidFill>
                  <a:srgbClr val="660066"/>
                </a:solidFill>
                <a:latin typeface="Calibri" panose="020F0502020204030204" pitchFamily="34" charset="0"/>
                <a:ea typeface="+mn-ea"/>
                <a:cs typeface="Calibri" panose="020F0502020204030204" pitchFamily="34" charset="0"/>
              </a:rPr>
              <a:t>l.street_address</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FROM employees e JOIN jobs j</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ON(e.job_id = j.job_id)</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LEFT OUTER JOIN departments d</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ON(e.department_id = d.department_id)</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LEFT OUTER JOIN locations l</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ON(d.location_id = l.location_id)</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WHERE e.job_id IN (SELECT job_id</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FROM employees</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GROUP BY job_id</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HAVING ROUND(AVG(salary)) &gt; :b_salario)                           </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ORDER BY e.employee_id;</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v_id_emp NUMBER(3);</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v_nombre VARCHAR2(30);</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v_trabajo VARCHAR2(30);</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v_ciudad VARCHAR2(30);</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v_direcc VARCHAR2(30);</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OPEN cur_empleados;</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FETCH cur_empleados INTO </a:t>
            </a:r>
            <a:r>
              <a:rPr lang="es-MX" sz="1300" b="1" kern="1200" dirty="0">
                <a:solidFill>
                  <a:srgbClr val="C00000"/>
                </a:solidFill>
                <a:latin typeface="Calibri" panose="020F0502020204030204" pitchFamily="34" charset="0"/>
                <a:ea typeface="+mn-ea"/>
                <a:cs typeface="Calibri" panose="020F0502020204030204" pitchFamily="34" charset="0"/>
              </a:rPr>
              <a:t>v_id_emp</a:t>
            </a:r>
            <a:r>
              <a:rPr lang="es-MX" sz="1300" b="1" kern="1200" dirty="0">
                <a:solidFill>
                  <a:schemeClr val="tx1"/>
                </a:solidFill>
                <a:latin typeface="Calibri" panose="020F0502020204030204" pitchFamily="34" charset="0"/>
                <a:ea typeface="+mn-ea"/>
                <a:cs typeface="Calibri" panose="020F0502020204030204" pitchFamily="34" charset="0"/>
              </a:rPr>
              <a:t>, </a:t>
            </a:r>
            <a:r>
              <a:rPr lang="es-MX" sz="1300" b="1" kern="1200" dirty="0">
                <a:solidFill>
                  <a:srgbClr val="008000"/>
                </a:solidFill>
                <a:latin typeface="Calibri" panose="020F0502020204030204" pitchFamily="34" charset="0"/>
                <a:ea typeface="+mn-ea"/>
                <a:cs typeface="Calibri" panose="020F0502020204030204" pitchFamily="34" charset="0"/>
              </a:rPr>
              <a:t>v_nombre</a:t>
            </a:r>
            <a:r>
              <a:rPr lang="es-MX" sz="1300" b="1" kern="1200" dirty="0">
                <a:solidFill>
                  <a:schemeClr val="tx1"/>
                </a:solidFill>
                <a:latin typeface="Calibri" panose="020F0502020204030204" pitchFamily="34" charset="0"/>
                <a:ea typeface="+mn-ea"/>
                <a:cs typeface="Calibri" panose="020F0502020204030204" pitchFamily="34" charset="0"/>
              </a:rPr>
              <a:t>,</a:t>
            </a:r>
            <a:r>
              <a:rPr lang="es-MX" sz="1300" b="1" kern="1200" dirty="0">
                <a:solidFill>
                  <a:srgbClr val="0000DE"/>
                </a:solidFill>
                <a:latin typeface="Calibri" panose="020F0502020204030204" pitchFamily="34" charset="0"/>
                <a:ea typeface="+mn-ea"/>
                <a:cs typeface="Calibri" panose="020F0502020204030204" pitchFamily="34" charset="0"/>
              </a:rPr>
              <a:t>v_trabajo</a:t>
            </a:r>
            <a:r>
              <a:rPr lang="es-MX" sz="1300" b="1" kern="1200" dirty="0">
                <a:solidFill>
                  <a:schemeClr val="tx1"/>
                </a:solidFill>
                <a:latin typeface="Calibri" panose="020F0502020204030204" pitchFamily="34" charset="0"/>
                <a:ea typeface="+mn-ea"/>
                <a:cs typeface="Calibri" panose="020F0502020204030204" pitchFamily="34" charset="0"/>
              </a:rPr>
              <a:t>,</a:t>
            </a:r>
            <a:r>
              <a:rPr lang="es-MX" sz="1300" b="1" kern="1200" dirty="0">
                <a:solidFill>
                  <a:srgbClr val="FF0000"/>
                </a:solidFill>
                <a:latin typeface="Calibri" panose="020F0502020204030204" pitchFamily="34" charset="0"/>
                <a:ea typeface="+mn-ea"/>
                <a:cs typeface="Calibri" panose="020F0502020204030204" pitchFamily="34" charset="0"/>
              </a:rPr>
              <a:t>v_ciudad</a:t>
            </a:r>
            <a:r>
              <a:rPr lang="es-MX" sz="1300" b="1" kern="1200" dirty="0">
                <a:solidFill>
                  <a:schemeClr val="tx1"/>
                </a:solidFill>
                <a:latin typeface="Calibri" panose="020F0502020204030204" pitchFamily="34" charset="0"/>
                <a:ea typeface="+mn-ea"/>
                <a:cs typeface="Calibri" panose="020F0502020204030204" pitchFamily="34" charset="0"/>
              </a:rPr>
              <a:t>,</a:t>
            </a:r>
            <a:r>
              <a:rPr lang="es-MX" sz="1300" b="1" kern="1200" dirty="0">
                <a:solidFill>
                  <a:srgbClr val="660066"/>
                </a:solidFill>
                <a:latin typeface="Calibri" panose="020F0502020204030204" pitchFamily="34" charset="0"/>
                <a:ea typeface="+mn-ea"/>
                <a:cs typeface="Calibri" panose="020F0502020204030204" pitchFamily="34" charset="0"/>
              </a:rPr>
              <a:t>v_direcc</a:t>
            </a:r>
            <a:r>
              <a:rPr lang="es-MX" sz="1300" b="1" kern="1200" dirty="0">
                <a:solidFill>
                  <a:schemeClr val="tx1"/>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     CLOSE </a:t>
            </a:r>
            <a:r>
              <a:rPr lang="es-MX" sz="1300" b="1" kern="1200" dirty="0">
                <a:solidFill>
                  <a:schemeClr val="tx1"/>
                </a:solidFill>
                <a:latin typeface="Calibri" panose="020F0502020204030204" pitchFamily="34" charset="0"/>
                <a:cs typeface="Calibri" panose="020F0502020204030204" pitchFamily="34" charset="0"/>
              </a:rPr>
              <a:t>cur_empleados;</a:t>
            </a:r>
            <a:endParaRPr lang="es-MX" sz="1300" b="1" kern="1200" dirty="0">
              <a:solidFill>
                <a:schemeClr val="tx1"/>
              </a:solidFill>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300" b="1" kern="1200" dirty="0">
                <a:solidFill>
                  <a:schemeClr val="tx1"/>
                </a:solidFill>
                <a:latin typeface="Calibri" panose="020F0502020204030204" pitchFamily="34" charset="0"/>
                <a:ea typeface="+mn-ea"/>
                <a:cs typeface="Calibri" panose="020F0502020204030204" pitchFamily="34" charset="0"/>
              </a:rPr>
              <a:t>END;</a:t>
            </a:r>
            <a:endParaRPr kumimoji="0" lang="es-MX" sz="130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379591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21</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Resumen de la Clase</a:t>
            </a:r>
          </a:p>
        </p:txBody>
      </p:sp>
      <p:sp>
        <p:nvSpPr>
          <p:cNvPr id="6"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CL" sz="2200" dirty="0"/>
              <a:t>Se describieron las características de los Cursores Explícitos.</a:t>
            </a:r>
          </a:p>
          <a:p>
            <a:pPr marL="393700" indent="-342900" algn="just">
              <a:buFont typeface="Arial" panose="020B0604020202020204" pitchFamily="34" charset="0"/>
              <a:buChar char="•"/>
            </a:pPr>
            <a:r>
              <a:rPr lang="es-CL" sz="2200" dirty="0"/>
              <a:t>Se explicó cómo se manejan los Cursores Explícitos.</a:t>
            </a:r>
          </a:p>
          <a:p>
            <a:pPr marL="393700" indent="-342900" algn="just">
              <a:buFont typeface="Arial" panose="020B0604020202020204" pitchFamily="34" charset="0"/>
              <a:buChar char="•"/>
            </a:pPr>
            <a:r>
              <a:rPr lang="es-CL" sz="2200" dirty="0"/>
              <a:t>Se explicó cómo se Declara un Cursor Explícito y las acciones que se realizan en el Servidor de Base de Datos.</a:t>
            </a:r>
          </a:p>
          <a:p>
            <a:pPr marL="393700" indent="-342900" algn="just">
              <a:buFont typeface="Arial" panose="020B0604020202020204" pitchFamily="34" charset="0"/>
              <a:buChar char="•"/>
            </a:pPr>
            <a:r>
              <a:rPr lang="es-CL" sz="2200" dirty="0"/>
              <a:t>Se explicó cómo se Abre un Cursor Explícito y las acciones que se realizan en el Servidor de Base de Datos.</a:t>
            </a:r>
          </a:p>
          <a:p>
            <a:pPr marL="393700" indent="-342900" algn="just">
              <a:buFont typeface="Arial" panose="020B0604020202020204" pitchFamily="34" charset="0"/>
              <a:buChar char="•"/>
            </a:pPr>
            <a:r>
              <a:rPr lang="es-CL" sz="2200" dirty="0"/>
              <a:t>Se explicó cómo se Leen las filas del Cursor Explícito y las acciones que se realizan en el Servidor de Base de Datos.</a:t>
            </a:r>
          </a:p>
          <a:p>
            <a:pPr marL="393700" indent="-342900" algn="just">
              <a:buFont typeface="Arial" panose="020B0604020202020204" pitchFamily="34" charset="0"/>
              <a:buChar char="•"/>
            </a:pPr>
            <a:r>
              <a:rPr lang="es-CL" sz="2200" dirty="0"/>
              <a:t>Se explicó cómo se Cierra un Cursor Explícito y las acciones que se realizan en el Servidor de Base de Datos.</a:t>
            </a:r>
          </a:p>
        </p:txBody>
      </p:sp>
    </p:spTree>
    <p:extLst>
      <p:ext uri="{BB962C8B-B14F-4D97-AF65-F5344CB8AC3E}">
        <p14:creationId xmlns:p14="http://schemas.microsoft.com/office/powerpoint/2010/main" val="540675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Objetivos de la Clase</a:t>
            </a:r>
          </a:p>
        </p:txBody>
      </p:sp>
      <p:sp>
        <p:nvSpPr>
          <p:cNvPr id="9"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CL" sz="2200" dirty="0"/>
              <a:t>Características de los Cursores Explícitos.</a:t>
            </a:r>
          </a:p>
          <a:p>
            <a:pPr marL="393700" indent="-342900" algn="just">
              <a:buFont typeface="Arial" panose="020B0604020202020204" pitchFamily="34" charset="0"/>
              <a:buChar char="•"/>
            </a:pPr>
            <a:r>
              <a:rPr lang="es-CL" sz="2200" dirty="0"/>
              <a:t>Cómo se manejan los Cursores Explícitos.</a:t>
            </a:r>
          </a:p>
          <a:p>
            <a:pPr marL="393700" indent="-342900" algn="just">
              <a:buFont typeface="Arial" panose="020B0604020202020204" pitchFamily="34" charset="0"/>
              <a:buChar char="•"/>
            </a:pPr>
            <a:r>
              <a:rPr lang="es-CL" sz="2200" dirty="0"/>
              <a:t>Cómo se Declara un Cursor Explícito y las acciones que se realizan en el Servidor de Base de Datos.</a:t>
            </a:r>
          </a:p>
          <a:p>
            <a:pPr marL="393700" indent="-342900" algn="just">
              <a:buFont typeface="Arial" panose="020B0604020202020204" pitchFamily="34" charset="0"/>
              <a:buChar char="•"/>
            </a:pPr>
            <a:r>
              <a:rPr lang="es-CL" sz="2200" dirty="0"/>
              <a:t>Cómo se Abre un Cursor Explícito y las acciones que se realizan en el Servidor de Base de Datos.</a:t>
            </a:r>
          </a:p>
          <a:p>
            <a:pPr marL="393700" indent="-342900" algn="just">
              <a:buFont typeface="Arial" panose="020B0604020202020204" pitchFamily="34" charset="0"/>
              <a:buChar char="•"/>
            </a:pPr>
            <a:r>
              <a:rPr lang="es-CL" sz="2200" dirty="0"/>
              <a:t>Cómo se Leen las filas del Cursor Explícito y las acciones que se realizan en el Servidor de Base de Datos.</a:t>
            </a:r>
          </a:p>
          <a:p>
            <a:pPr marL="393700" indent="-342900" algn="just">
              <a:buFont typeface="Arial" panose="020B0604020202020204" pitchFamily="34" charset="0"/>
              <a:buChar char="•"/>
            </a:pPr>
            <a:r>
              <a:rPr lang="es-CL" sz="2200" dirty="0"/>
              <a:t>Cómo se Cierra un Cursor Explícito y las acciones que se realizan en el Servidor de Base de Datos.</a:t>
            </a:r>
          </a:p>
        </p:txBody>
      </p:sp>
    </p:spTree>
    <p:extLst>
      <p:ext uri="{BB962C8B-B14F-4D97-AF65-F5344CB8AC3E}">
        <p14:creationId xmlns:p14="http://schemas.microsoft.com/office/powerpoint/2010/main" val="1994146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677629"/>
            <a:ext cx="5995800" cy="1560800"/>
          </a:xfrm>
          <a:prstGeom prst="rect">
            <a:avLst/>
          </a:prstGeom>
        </p:spPr>
        <p:txBody>
          <a:bodyPr spcFirstLastPara="1" wrap="square" lIns="91425" tIns="45700" rIns="91425" bIns="45700" anchor="ctr" anchorCtr="0">
            <a:noAutofit/>
          </a:bodyPr>
          <a:lstStyle/>
          <a:p>
            <a:pPr lvl="0"/>
            <a:r>
              <a:rPr lang="es-ES_tradnl" sz="4800" b="1" dirty="0"/>
              <a:t>Cursores Explícitos en Bloques PL/SQL</a:t>
            </a:r>
            <a:endParaRPr sz="4800" b="1" dirty="0"/>
          </a:p>
        </p:txBody>
      </p:sp>
      <p:sp>
        <p:nvSpPr>
          <p:cNvPr id="6" name="Rectángulo 5">
            <a:extLst>
              <a:ext uri="{FF2B5EF4-FFF2-40B4-BE49-F238E27FC236}">
                <a16:creationId xmlns:a16="http://schemas.microsoft.com/office/drawing/2014/main" id="{72A45277-8CED-4488-8827-3E287720D464}"/>
              </a:ext>
            </a:extLst>
          </p:cNvPr>
          <p:cNvSpPr/>
          <p:nvPr/>
        </p:nvSpPr>
        <p:spPr>
          <a:xfrm>
            <a:off x="1449071" y="5881369"/>
            <a:ext cx="5866129" cy="43053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1000" b="1" dirty="0">
                <a:solidFill>
                  <a:schemeClr val="tx1"/>
                </a:solidFill>
                <a:latin typeface="Calibri" panose="020F0502020204030204" pitchFamily="34" charset="0"/>
                <a:cs typeface="Calibri" panose="020F0502020204030204" pitchFamily="34" charset="0"/>
              </a:rPr>
              <a:t>* Los bloques PL/SQL de los ejemplos usan tablas del esquema HR de la Base de Datos Oracle.</a:t>
            </a:r>
            <a:endParaRPr lang="es-MX" sz="1000" b="1" dirty="0">
              <a:solidFill>
                <a:srgbClr val="FFFF00"/>
              </a:solidFill>
              <a:latin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Características Generales</a:t>
            </a:r>
          </a:p>
        </p:txBody>
      </p:sp>
      <p:pic>
        <p:nvPicPr>
          <p:cNvPr id="9" name="Imagen 8">
            <a:extLst>
              <a:ext uri="{FF2B5EF4-FFF2-40B4-BE49-F238E27FC236}">
                <a16:creationId xmlns:a16="http://schemas.microsoft.com/office/drawing/2014/main" id="{41245432-66BE-4DDF-B7EF-68162734E989}"/>
              </a:ext>
            </a:extLst>
          </p:cNvPr>
          <p:cNvPicPr>
            <a:picLocks noChangeAspect="1"/>
          </p:cNvPicPr>
          <p:nvPr/>
        </p:nvPicPr>
        <p:blipFill>
          <a:blip r:embed="rId3"/>
          <a:stretch>
            <a:fillRect/>
          </a:stretch>
        </p:blipFill>
        <p:spPr>
          <a:xfrm>
            <a:off x="168442" y="1685225"/>
            <a:ext cx="8807116" cy="4326824"/>
          </a:xfrm>
          <a:prstGeom prst="rect">
            <a:avLst/>
          </a:prstGeom>
        </p:spPr>
      </p:pic>
    </p:spTree>
    <p:extLst>
      <p:ext uri="{BB962C8B-B14F-4D97-AF65-F5344CB8AC3E}">
        <p14:creationId xmlns:p14="http://schemas.microsoft.com/office/powerpoint/2010/main" val="351424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Características Generales</a:t>
            </a:r>
          </a:p>
        </p:txBody>
      </p:sp>
      <p:pic>
        <p:nvPicPr>
          <p:cNvPr id="2" name="Imagen 1">
            <a:extLst>
              <a:ext uri="{FF2B5EF4-FFF2-40B4-BE49-F238E27FC236}">
                <a16:creationId xmlns:a16="http://schemas.microsoft.com/office/drawing/2014/main" id="{EA43980B-8231-436F-B664-5FA80B33F70A}"/>
              </a:ext>
            </a:extLst>
          </p:cNvPr>
          <p:cNvPicPr>
            <a:picLocks noChangeAspect="1"/>
          </p:cNvPicPr>
          <p:nvPr/>
        </p:nvPicPr>
        <p:blipFill>
          <a:blip r:embed="rId3"/>
          <a:stretch>
            <a:fillRect/>
          </a:stretch>
        </p:blipFill>
        <p:spPr>
          <a:xfrm>
            <a:off x="1298545" y="1071608"/>
            <a:ext cx="6546909" cy="5658661"/>
          </a:xfrm>
          <a:prstGeom prst="rect">
            <a:avLst/>
          </a:prstGeom>
        </p:spPr>
      </p:pic>
    </p:spTree>
    <p:extLst>
      <p:ext uri="{BB962C8B-B14F-4D97-AF65-F5344CB8AC3E}">
        <p14:creationId xmlns:p14="http://schemas.microsoft.com/office/powerpoint/2010/main" val="697013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Control de Cursores Explícitos</a:t>
            </a:r>
          </a:p>
        </p:txBody>
      </p:sp>
      <p:pic>
        <p:nvPicPr>
          <p:cNvPr id="5" name="Imagen 4">
            <a:extLst>
              <a:ext uri="{FF2B5EF4-FFF2-40B4-BE49-F238E27FC236}">
                <a16:creationId xmlns:a16="http://schemas.microsoft.com/office/drawing/2014/main" id="{730FE367-C418-4367-9C42-D3EAB8192947}"/>
              </a:ext>
            </a:extLst>
          </p:cNvPr>
          <p:cNvPicPr>
            <a:picLocks noChangeAspect="1"/>
          </p:cNvPicPr>
          <p:nvPr/>
        </p:nvPicPr>
        <p:blipFill>
          <a:blip r:embed="rId3"/>
          <a:stretch>
            <a:fillRect/>
          </a:stretch>
        </p:blipFill>
        <p:spPr>
          <a:xfrm>
            <a:off x="80209" y="1408618"/>
            <a:ext cx="9003873" cy="4703422"/>
          </a:xfrm>
          <a:prstGeom prst="rect">
            <a:avLst/>
          </a:prstGeom>
        </p:spPr>
      </p:pic>
    </p:spTree>
    <p:extLst>
      <p:ext uri="{BB962C8B-B14F-4D97-AF65-F5344CB8AC3E}">
        <p14:creationId xmlns:p14="http://schemas.microsoft.com/office/powerpoint/2010/main" val="1358302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2">
            <a:extLst>
              <a:ext uri="{FF2B5EF4-FFF2-40B4-BE49-F238E27FC236}">
                <a16:creationId xmlns:a16="http://schemas.microsoft.com/office/drawing/2014/main" id="{16696A47-D280-4AFD-963F-6F0B629213E9}"/>
              </a:ext>
            </a:extLst>
          </p:cNvPr>
          <p:cNvSpPr>
            <a:spLocks noGrp="1"/>
          </p:cNvSpPr>
          <p:nvPr>
            <p:ph type="title"/>
          </p:nvPr>
        </p:nvSpPr>
        <p:spPr>
          <a:xfrm>
            <a:off x="1628059" y="212725"/>
            <a:ext cx="4288185" cy="813000"/>
          </a:xfrm>
        </p:spPr>
        <p:txBody>
          <a:bodyPr/>
          <a:lstStyle/>
          <a:p>
            <a:pPr lvl="0" defTabSz="457200">
              <a:defRPr/>
            </a:pPr>
            <a:r>
              <a:rPr lang="es-CL" sz="2800" b="1" dirty="0">
                <a:solidFill>
                  <a:prstClr val="white"/>
                </a:solidFill>
                <a:latin typeface="Calibri"/>
              </a:rPr>
              <a:t>Control de Cursores Explícitos</a:t>
            </a:r>
          </a:p>
        </p:txBody>
      </p:sp>
      <p:pic>
        <p:nvPicPr>
          <p:cNvPr id="2" name="Imagen 1">
            <a:extLst>
              <a:ext uri="{FF2B5EF4-FFF2-40B4-BE49-F238E27FC236}">
                <a16:creationId xmlns:a16="http://schemas.microsoft.com/office/drawing/2014/main" id="{5798A56C-03D2-4140-91F2-6C16FA4A9899}"/>
              </a:ext>
            </a:extLst>
          </p:cNvPr>
          <p:cNvPicPr>
            <a:picLocks noChangeAspect="1"/>
          </p:cNvPicPr>
          <p:nvPr/>
        </p:nvPicPr>
        <p:blipFill>
          <a:blip r:embed="rId3"/>
          <a:stretch>
            <a:fillRect/>
          </a:stretch>
        </p:blipFill>
        <p:spPr>
          <a:xfrm>
            <a:off x="197741" y="1073023"/>
            <a:ext cx="8748518" cy="5651482"/>
          </a:xfrm>
          <a:prstGeom prst="rect">
            <a:avLst/>
          </a:prstGeom>
        </p:spPr>
      </p:pic>
    </p:spTree>
    <p:extLst>
      <p:ext uri="{BB962C8B-B14F-4D97-AF65-F5344CB8AC3E}">
        <p14:creationId xmlns:p14="http://schemas.microsoft.com/office/powerpoint/2010/main" val="3829365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Declarar el Cursor</a:t>
            </a:r>
          </a:p>
        </p:txBody>
      </p:sp>
      <p:sp>
        <p:nvSpPr>
          <p:cNvPr id="9" name="Rectángulo redondeado 4">
            <a:extLst>
              <a:ext uri="{FF2B5EF4-FFF2-40B4-BE49-F238E27FC236}">
                <a16:creationId xmlns:a16="http://schemas.microsoft.com/office/drawing/2014/main" id="{001F1829-359C-4FA5-B5BE-4F52D18262E9}"/>
              </a:ext>
            </a:extLst>
          </p:cNvPr>
          <p:cNvSpPr/>
          <p:nvPr/>
        </p:nvSpPr>
        <p:spPr>
          <a:xfrm>
            <a:off x="2374006" y="1150642"/>
            <a:ext cx="2124000" cy="2052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CL" sz="1800" b="1" kern="1200" dirty="0">
                <a:solidFill>
                  <a:srgbClr val="FFFFFF"/>
                </a:solidFill>
                <a:latin typeface="Calibri"/>
                <a:cs typeface="Arial" panose="020B0604020202020204" pitchFamily="34" charset="0"/>
              </a:rPr>
              <a:t>La sentencia SELECT del cursor</a:t>
            </a:r>
            <a:r>
              <a:rPr lang="es-MX" sz="1800" b="1" kern="1200" dirty="0">
                <a:solidFill>
                  <a:srgbClr val="FFFFFF"/>
                </a:solidFill>
                <a:latin typeface="Calibri"/>
                <a:cs typeface="Arial" panose="020B0604020202020204" pitchFamily="34" charset="0"/>
              </a:rPr>
              <a:t> no contiene la cláusula INTO porque sólo se está definiendo el cursor</a:t>
            </a:r>
            <a:endParaRPr lang="es-CL" sz="1800" b="1" kern="1200" dirty="0">
              <a:solidFill>
                <a:srgbClr val="FFFFFF"/>
              </a:solidFill>
              <a:latin typeface="Calibri"/>
              <a:cs typeface="Arial" panose="020B0604020202020204" pitchFamily="34" charset="0"/>
            </a:endParaRPr>
          </a:p>
        </p:txBody>
      </p:sp>
      <p:sp>
        <p:nvSpPr>
          <p:cNvPr id="11" name="Rectángulo redondeado 4">
            <a:extLst>
              <a:ext uri="{FF2B5EF4-FFF2-40B4-BE49-F238E27FC236}">
                <a16:creationId xmlns:a16="http://schemas.microsoft.com/office/drawing/2014/main" id="{2AC92BAA-4D41-4163-BF3C-6E17CB91EA2D}"/>
              </a:ext>
            </a:extLst>
          </p:cNvPr>
          <p:cNvSpPr/>
          <p:nvPr/>
        </p:nvSpPr>
        <p:spPr>
          <a:xfrm>
            <a:off x="4613160" y="1150642"/>
            <a:ext cx="2124000" cy="2052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El cursor puede contener todos los elementos de un sentencia SELECT, además de variables PL/SQL y BIND</a:t>
            </a:r>
          </a:p>
        </p:txBody>
      </p:sp>
      <p:sp>
        <p:nvSpPr>
          <p:cNvPr id="12" name="Rectángulo redondeado 4">
            <a:extLst>
              <a:ext uri="{FF2B5EF4-FFF2-40B4-BE49-F238E27FC236}">
                <a16:creationId xmlns:a16="http://schemas.microsoft.com/office/drawing/2014/main" id="{F44323AC-CC4F-40C9-9F2D-F30F7C81124E}"/>
              </a:ext>
            </a:extLst>
          </p:cNvPr>
          <p:cNvSpPr/>
          <p:nvPr/>
        </p:nvSpPr>
        <p:spPr>
          <a:xfrm>
            <a:off x="6879611" y="1150642"/>
            <a:ext cx="2124000" cy="2052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El SET ACTIVO lo determina la sentencia SELECT del cursor</a:t>
            </a:r>
          </a:p>
        </p:txBody>
      </p:sp>
      <p:sp>
        <p:nvSpPr>
          <p:cNvPr id="13" name="Rectángulo redondeado 4">
            <a:extLst>
              <a:ext uri="{FF2B5EF4-FFF2-40B4-BE49-F238E27FC236}">
                <a16:creationId xmlns:a16="http://schemas.microsoft.com/office/drawing/2014/main" id="{A8892CC8-C27D-4A4C-9DEB-05BEE179D3A2}"/>
              </a:ext>
            </a:extLst>
          </p:cNvPr>
          <p:cNvSpPr/>
          <p:nvPr/>
        </p:nvSpPr>
        <p:spPr>
          <a:xfrm>
            <a:off x="103265" y="1150642"/>
            <a:ext cx="2124000" cy="2052000"/>
          </a:xfrm>
          <a:prstGeom prst="roundRect">
            <a:avLst/>
          </a:prstGeom>
          <a:solidFill>
            <a:srgbClr val="17375E"/>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es-CL" sz="1800" b="1" kern="1200" dirty="0">
                <a:solidFill>
                  <a:srgbClr val="FFFFFF"/>
                </a:solidFill>
                <a:latin typeface="Calibri"/>
                <a:cs typeface="Arial" panose="020B0604020202020204" pitchFamily="34" charset="0"/>
              </a:rPr>
              <a:t>Se declara en la sección Declarativa del bloque PL/SQL. Como buena práctica, el nombre debería comenzar con CUR_ o C_</a:t>
            </a:r>
          </a:p>
        </p:txBody>
      </p:sp>
      <p:sp>
        <p:nvSpPr>
          <p:cNvPr id="14" name="Rectangle 3">
            <a:extLst>
              <a:ext uri="{FF2B5EF4-FFF2-40B4-BE49-F238E27FC236}">
                <a16:creationId xmlns:a16="http://schemas.microsoft.com/office/drawing/2014/main" id="{E57591B9-85BA-409F-B379-EA0EFE49198A}"/>
              </a:ext>
            </a:extLst>
          </p:cNvPr>
          <p:cNvSpPr txBox="1">
            <a:spLocks noChangeArrowheads="1"/>
          </p:cNvSpPr>
          <p:nvPr/>
        </p:nvSpPr>
        <p:spPr bwMode="auto">
          <a:xfrm>
            <a:off x="611188" y="34304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5" name="Text Box 5">
            <a:extLst>
              <a:ext uri="{FF2B5EF4-FFF2-40B4-BE49-F238E27FC236}">
                <a16:creationId xmlns:a16="http://schemas.microsoft.com/office/drawing/2014/main" id="{252447B2-1C88-4499-AECD-C2569E7481D1}"/>
              </a:ext>
            </a:extLst>
          </p:cNvPr>
          <p:cNvSpPr txBox="1">
            <a:spLocks noChangeArrowheads="1"/>
          </p:cNvSpPr>
          <p:nvPr/>
        </p:nvSpPr>
        <p:spPr bwMode="auto">
          <a:xfrm>
            <a:off x="1271989" y="3743846"/>
            <a:ext cx="7030116"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cs typeface="Calibri" panose="020F0502020204030204" pitchFamily="34" charset="0"/>
              </a:rPr>
              <a:t>CURSOR </a:t>
            </a:r>
            <a:r>
              <a:rPr lang="en-US" sz="1600" b="1" i="1" dirty="0">
                <a:latin typeface="Calibri" panose="020F0502020204030204" pitchFamily="34" charset="0"/>
                <a:cs typeface="Calibri" panose="020F0502020204030204" pitchFamily="34" charset="0"/>
              </a:rPr>
              <a:t>nombre_cursor </a:t>
            </a:r>
            <a:r>
              <a:rPr lang="en-US" sz="1600" b="1" dirty="0">
                <a:latin typeface="Calibri" panose="020F0502020204030204" pitchFamily="34" charset="0"/>
                <a:cs typeface="Calibri" panose="020F0502020204030204" pitchFamily="34" charset="0"/>
              </a:rPr>
              <a:t>IS</a:t>
            </a:r>
          </a:p>
          <a:p>
            <a:pPr>
              <a:defRPr/>
            </a:pPr>
            <a:r>
              <a:rPr lang="en-US" sz="1600" b="1" dirty="0">
                <a:latin typeface="Calibri" panose="020F0502020204030204" pitchFamily="34" charset="0"/>
                <a:cs typeface="Calibri" panose="020F0502020204030204" pitchFamily="34" charset="0"/>
              </a:rPr>
              <a:t>                </a:t>
            </a:r>
            <a:r>
              <a:rPr lang="en-US" sz="1600" b="1" i="1" dirty="0">
                <a:latin typeface="Calibri" panose="020F0502020204030204" pitchFamily="34" charset="0"/>
                <a:cs typeface="Calibri" panose="020F0502020204030204" pitchFamily="34" charset="0"/>
              </a:rPr>
              <a:t>sentencia_select;</a:t>
            </a:r>
          </a:p>
          <a:p>
            <a:pPr>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 name="Text Box 5">
            <a:extLst>
              <a:ext uri="{FF2B5EF4-FFF2-40B4-BE49-F238E27FC236}">
                <a16:creationId xmlns:a16="http://schemas.microsoft.com/office/drawing/2014/main" id="{918A40E3-CDD2-4F97-9B37-264B0C5A7BD3}"/>
              </a:ext>
            </a:extLst>
          </p:cNvPr>
          <p:cNvSpPr txBox="1">
            <a:spLocks noChangeArrowheads="1"/>
          </p:cNvSpPr>
          <p:nvPr/>
        </p:nvSpPr>
        <p:spPr bwMode="auto">
          <a:xfrm>
            <a:off x="1319769" y="5236202"/>
            <a:ext cx="6982336" cy="126745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CURSOR cur_dato_empleado IS</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SELECT employee_id, e.first_name || ' ' || e.last_name, e.salary</a:t>
            </a:r>
          </a:p>
          <a:p>
            <a:pPr lvl="0" fontAlgn="base">
              <a:spcBef>
                <a:spcPct val="0"/>
              </a:spcBef>
              <a:spcAft>
                <a:spcPct val="0"/>
              </a:spcAft>
              <a:buClrTx/>
              <a:defRPr/>
            </a:pPr>
            <a:r>
              <a:rPr lang="en-US" sz="1600" b="1" kern="1200" dirty="0">
                <a:solidFill>
                  <a:srgbClr val="C00000"/>
                </a:solidFill>
                <a:latin typeface="Calibri" panose="020F0502020204030204" pitchFamily="34" charset="0"/>
                <a:ea typeface="+mn-ea"/>
                <a:cs typeface="Calibri" panose="020F0502020204030204" pitchFamily="34" charset="0"/>
              </a:rPr>
              <a:t>    FROM employees e</a:t>
            </a:r>
            <a:r>
              <a:rPr lang="en-US" sz="1600" b="1" kern="1200" dirty="0">
                <a:latin typeface="Calibri" panose="020F0502020204030204" pitchFamily="34" charset="0"/>
                <a:ea typeface="+mn-ea"/>
                <a:cs typeface="Calibri" panose="020F0502020204030204" pitchFamily="34" charset="0"/>
              </a:rPr>
              <a:t>;</a:t>
            </a:r>
            <a:r>
              <a:rPr lang="es-MX" sz="16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endParaRPr kumimoji="0" lang="es-MX" sz="80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219974419"/>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0" ma:contentTypeDescription="Crear nuevo documento." ma:contentTypeScope="" ma:versionID="6dde890e098251c6f99980558f1fc4f2">
  <xsd:schema xmlns:xsd="http://www.w3.org/2001/XMLSchema" xmlns:xs="http://www.w3.org/2001/XMLSchema" xmlns:p="http://schemas.microsoft.com/office/2006/metadata/properties" targetNamespace="http://schemas.microsoft.com/office/2006/metadata/properties" ma:root="true" ma:fieldsID="5b2b1fa7a59e354d7f595b773242440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6DD0930-BA63-4E5D-89FF-0CA7F601E2A8}"/>
</file>

<file path=customXml/itemProps2.xml><?xml version="1.0" encoding="utf-8"?>
<ds:datastoreItem xmlns:ds="http://schemas.openxmlformats.org/officeDocument/2006/customXml" ds:itemID="{956DF9E6-CCA8-4255-96FE-35DD62B1ED8E}"/>
</file>

<file path=customXml/itemProps3.xml><?xml version="1.0" encoding="utf-8"?>
<ds:datastoreItem xmlns:ds="http://schemas.openxmlformats.org/officeDocument/2006/customXml" ds:itemID="{E586EFCB-1110-4183-95D9-FB3126AE5A7D}"/>
</file>

<file path=docProps/app.xml><?xml version="1.0" encoding="utf-8"?>
<Properties xmlns="http://schemas.openxmlformats.org/officeDocument/2006/extended-properties" xmlns:vt="http://schemas.openxmlformats.org/officeDocument/2006/docPropsVTypes">
  <TotalTime>16683</TotalTime>
  <Words>4726</Words>
  <Application>Microsoft Office PowerPoint</Application>
  <PresentationFormat>Presentación en pantalla (4:3)</PresentationFormat>
  <Paragraphs>389</Paragraphs>
  <Slides>21</Slides>
  <Notes>19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21</vt:i4>
      </vt:variant>
    </vt:vector>
  </HeadingPairs>
  <TitlesOfParts>
    <vt:vector size="29" baseType="lpstr">
      <vt:lpstr>Roboto Mono</vt:lpstr>
      <vt:lpstr>Arial</vt:lpstr>
      <vt:lpstr>Bebas Neue</vt:lpstr>
      <vt:lpstr>Calibri</vt:lpstr>
      <vt:lpstr>Franklin Gothic</vt:lpstr>
      <vt:lpstr>Roboto Condensed</vt:lpstr>
      <vt:lpstr>Courier New</vt:lpstr>
      <vt:lpstr>Tema de Office</vt:lpstr>
      <vt:lpstr>Uso de Cursores Explícitos Simples</vt:lpstr>
      <vt:lpstr>Experiencia de Aprendizaje y Competencia Asociada</vt:lpstr>
      <vt:lpstr>Objetivos de la Clase</vt:lpstr>
      <vt:lpstr>Cursores Explícitos en Bloques PL/SQL</vt:lpstr>
      <vt:lpstr>Características Generales</vt:lpstr>
      <vt:lpstr>Características Generales</vt:lpstr>
      <vt:lpstr>Control de Cursores Explícitos</vt:lpstr>
      <vt:lpstr>Control de Cursores Explícitos</vt:lpstr>
      <vt:lpstr>Declarar el Cursor</vt:lpstr>
      <vt:lpstr>Declarar el Cursor</vt:lpstr>
      <vt:lpstr>Declarar el Cursor</vt:lpstr>
      <vt:lpstr>Abrir el Cursor</vt:lpstr>
      <vt:lpstr>Abrir el Cursor</vt:lpstr>
      <vt:lpstr>Abrir el Cursor</vt:lpstr>
      <vt:lpstr>Leer Datos del Cursor</vt:lpstr>
      <vt:lpstr>Leer Datos del Cursor</vt:lpstr>
      <vt:lpstr>Leer los Datos del Cursor</vt:lpstr>
      <vt:lpstr>Cerrar el Cursor</vt:lpstr>
      <vt:lpstr>Cerrar el Cursor</vt:lpstr>
      <vt:lpstr>Cerrar el Cursor</vt:lpstr>
      <vt:lpstr>Resumen de la Clase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user</dc:creator>
  <cp:lastModifiedBy>Alejandra de las Mercedes Gajardo San Martín</cp:lastModifiedBy>
  <cp:revision>904</cp:revision>
  <dcterms:modified xsi:type="dcterms:W3CDTF">2021-01-10T14:36:24Z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